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73" r:id="rId3"/>
    <p:sldId id="272" r:id="rId4"/>
    <p:sldId id="264" r:id="rId5"/>
    <p:sldId id="265" r:id="rId6"/>
    <p:sldId id="266" r:id="rId7"/>
    <p:sldId id="267" r:id="rId8"/>
    <p:sldId id="269" r:id="rId9"/>
    <p:sldId id="274" r:id="rId10"/>
    <p:sldId id="275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 varScale="1">
        <p:scale>
          <a:sx n="103" d="100"/>
          <a:sy n="103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DF891-0E26-4BF7-8D86-4A91826E7BA8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A0946-15B6-4BCF-8987-4EDCC93F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10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4C83F9F-A6DC-4DF1-A0E1-24DDC42096C0}" type="slidenum">
              <a:rPr lang="ru-RU" smtClean="0"/>
              <a:pPr eaLnBrk="1" hangingPunct="1"/>
              <a:t>4</a:t>
            </a:fld>
            <a:endParaRPr lang="ru-R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D1F67B-8A36-4D86-91F5-7F5DF40AF4CF}" type="slidenum">
              <a:rPr lang="ru-RU" smtClean="0"/>
              <a:pPr eaLnBrk="1" hangingPunct="1"/>
              <a:t>5</a:t>
            </a:fld>
            <a:endParaRPr lang="ru-R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0DA175-C617-486C-AF02-C0A1E46CF245}" type="slidenum">
              <a:rPr lang="ru-RU" smtClean="0"/>
              <a:pPr eaLnBrk="1" hangingPunct="1"/>
              <a:t>6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FBDD1A-E88A-42F6-B5FF-DCC9B325FD12}" type="slidenum">
              <a:rPr lang="ru-RU" smtClean="0"/>
              <a:pPr eaLnBrk="1" hangingPunct="1"/>
              <a:t>7</a:t>
            </a:fld>
            <a:endParaRPr lang="ru-RU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2A85C7-CB59-4442-A8BF-D99ACC16CD68}" type="slidenum">
              <a:rPr lang="ru-RU" smtClean="0"/>
              <a:pPr eaLnBrk="1" hangingPunct="1"/>
              <a:t>8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A0946-15B6-4BCF-8987-4EDCC93F718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858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F0133-566B-4C5C-A65B-D983F9ACD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7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05725" cy="201600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u="sng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500" y="285750"/>
            <a:ext cx="4929188" cy="803275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5494" y="2420888"/>
            <a:ext cx="7792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Умножение вектора на число</a:t>
            </a:r>
          </a:p>
        </p:txBody>
      </p:sp>
    </p:spTree>
    <p:extLst>
      <p:ext uri="{BB962C8B-B14F-4D97-AF65-F5344CB8AC3E}">
        <p14:creationId xmlns:p14="http://schemas.microsoft.com/office/powerpoint/2010/main" val="124776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6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урока: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323850" y="1052513"/>
            <a:ext cx="8532813" cy="5383212"/>
          </a:xfrm>
        </p:spPr>
        <p:txBody>
          <a:bodyPr rtlCol="0"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sz="3200" dirty="0"/>
              <a:t>Ввести понятия умножения вектора на число</a:t>
            </a:r>
            <a:r>
              <a:rPr lang="ru-RU" sz="3200" dirty="0" smtClean="0"/>
              <a:t>.</a:t>
            </a:r>
            <a:endParaRPr lang="ru-RU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/>
              <a:t> Ознакомить учащихся со свойствами умножения вектора на число.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/>
              <a:t> Научить решать задачи на применение свойств умножения вектора на число.</a:t>
            </a:r>
          </a:p>
          <a:p>
            <a:pPr marL="82296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901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ideouroki.net/videouroki/conspekty/geom10/36-umnozhieniie-viektora-na-chislo.files/image01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628800"/>
            <a:ext cx="7704856" cy="3452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176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170214" y="228599"/>
            <a:ext cx="6999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Умножение вектора на число.</a:t>
            </a:r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228600" y="898525"/>
            <a:ext cx="8915400" cy="2530475"/>
            <a:chOff x="192" y="566"/>
            <a:chExt cx="5616" cy="1594"/>
          </a:xfrm>
        </p:grpSpPr>
        <p:sp>
          <p:nvSpPr>
            <p:cNvPr id="6175" name="Text Box 4"/>
            <p:cNvSpPr txBox="1">
              <a:spLocks noChangeArrowheads="1"/>
            </p:cNvSpPr>
            <p:nvPr/>
          </p:nvSpPr>
          <p:spPr bwMode="auto">
            <a:xfrm>
              <a:off x="192" y="710"/>
              <a:ext cx="5616" cy="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400" dirty="0">
                  <a:cs typeface="Arial" charset="0"/>
                </a:rPr>
                <a:t>Произведением ненулевого вектора        на число </a:t>
              </a:r>
              <a:endParaRPr lang="en-US" sz="2400" dirty="0">
                <a:cs typeface="Arial" charset="0"/>
              </a:endParaRPr>
            </a:p>
            <a:p>
              <a:pPr eaLnBrk="1" hangingPunct="1"/>
              <a:endParaRPr lang="en-US" sz="1200" dirty="0">
                <a:cs typeface="Arial" charset="0"/>
              </a:endParaRPr>
            </a:p>
            <a:p>
              <a:pPr eaLnBrk="1" hangingPunct="1"/>
              <a:r>
                <a:rPr lang="ru-RU" sz="2400" dirty="0">
                  <a:cs typeface="Arial" charset="0"/>
                </a:rPr>
                <a:t>называется такой вектор </a:t>
              </a:r>
              <a:r>
                <a:rPr lang="en-US" sz="2400" dirty="0">
                  <a:cs typeface="Arial" charset="0"/>
                </a:rPr>
                <a:t>   </a:t>
              </a:r>
              <a:r>
                <a:rPr lang="ru-RU" sz="2400" dirty="0">
                  <a:cs typeface="Arial" charset="0"/>
                </a:rPr>
                <a:t>,</a:t>
              </a:r>
              <a:r>
                <a:rPr lang="en-US" sz="2400" dirty="0">
                  <a:cs typeface="Arial" charset="0"/>
                </a:rPr>
                <a:t> </a:t>
              </a:r>
              <a:r>
                <a:rPr lang="ru-RU" sz="2400" dirty="0">
                  <a:cs typeface="Arial" charset="0"/>
                </a:rPr>
                <a:t>длина которого равна</a:t>
              </a:r>
              <a:r>
                <a:rPr lang="en-US" sz="2400" dirty="0">
                  <a:cs typeface="Arial" charset="0"/>
                </a:rPr>
                <a:t>                 , </a:t>
              </a:r>
            </a:p>
            <a:p>
              <a:pPr eaLnBrk="1" hangingPunct="1"/>
              <a:r>
                <a:rPr lang="en-US" sz="2400" dirty="0">
                  <a:cs typeface="Arial" charset="0"/>
                </a:rPr>
                <a:t> </a:t>
              </a:r>
              <a:endParaRPr lang="en-US" sz="1200" dirty="0">
                <a:cs typeface="Arial" charset="0"/>
              </a:endParaRPr>
            </a:p>
            <a:p>
              <a:pPr eaLnBrk="1" hangingPunct="1"/>
              <a:r>
                <a:rPr lang="ru-RU" sz="2400" dirty="0">
                  <a:cs typeface="Arial" charset="0"/>
                </a:rPr>
                <a:t>причем векторы         и        </a:t>
              </a:r>
              <a:r>
                <a:rPr lang="ru-RU" sz="2400" dirty="0" err="1">
                  <a:cs typeface="Arial" charset="0"/>
                </a:rPr>
                <a:t>сонаправлены</a:t>
              </a:r>
              <a:r>
                <a:rPr lang="ru-RU" sz="2400" dirty="0">
                  <a:cs typeface="Arial" charset="0"/>
                </a:rPr>
                <a:t> при </a:t>
              </a:r>
              <a:r>
                <a:rPr lang="en-US" sz="2400" dirty="0">
                  <a:cs typeface="Arial" charset="0"/>
                </a:rPr>
                <a:t>              </a:t>
              </a:r>
              <a:r>
                <a:rPr lang="ru-RU" sz="2400" dirty="0">
                  <a:cs typeface="Arial" charset="0"/>
                </a:rPr>
                <a:t>и </a:t>
              </a:r>
            </a:p>
            <a:p>
              <a:pPr eaLnBrk="1" hangingPunct="1"/>
              <a:endParaRPr lang="ru-RU" sz="1200" dirty="0">
                <a:cs typeface="Arial" charset="0"/>
              </a:endParaRPr>
            </a:p>
            <a:p>
              <a:pPr eaLnBrk="1" hangingPunct="1"/>
              <a:r>
                <a:rPr lang="ru-RU" sz="2400" dirty="0" err="1">
                  <a:cs typeface="Arial" charset="0"/>
                </a:rPr>
                <a:t>притивоположно</a:t>
              </a:r>
              <a:r>
                <a:rPr lang="ru-RU" sz="2400" dirty="0">
                  <a:cs typeface="Arial" charset="0"/>
                </a:rPr>
                <a:t> направлены при  </a:t>
              </a:r>
              <a:r>
                <a:rPr lang="en-US" sz="2400" dirty="0">
                  <a:cs typeface="Arial" charset="0"/>
                </a:rPr>
                <a:t>           </a:t>
              </a:r>
              <a:r>
                <a:rPr lang="ru-RU" sz="2400" dirty="0">
                  <a:cs typeface="Arial" charset="0"/>
                </a:rPr>
                <a:t>.   </a:t>
              </a:r>
            </a:p>
          </p:txBody>
        </p:sp>
        <p:grpSp>
          <p:nvGrpSpPr>
            <p:cNvPr id="6176" name="Group 5"/>
            <p:cNvGrpSpPr>
              <a:grpSpLocks/>
            </p:cNvGrpSpPr>
            <p:nvPr/>
          </p:nvGrpSpPr>
          <p:grpSpPr bwMode="auto">
            <a:xfrm>
              <a:off x="1536" y="1372"/>
              <a:ext cx="528" cy="442"/>
              <a:chOff x="3456" y="336"/>
              <a:chExt cx="528" cy="442"/>
            </a:xfrm>
          </p:grpSpPr>
          <p:sp>
            <p:nvSpPr>
              <p:cNvPr id="22534" name="Text Box 6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a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204" name="Freeform 7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536" name="Text Box 8"/>
            <p:cNvSpPr txBox="1">
              <a:spLocks noChangeArrowheads="1"/>
            </p:cNvSpPr>
            <p:nvPr/>
          </p:nvSpPr>
          <p:spPr bwMode="auto">
            <a:xfrm>
              <a:off x="4656" y="566"/>
              <a:ext cx="43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6178" name="Group 9"/>
            <p:cNvGrpSpPr>
              <a:grpSpLocks/>
            </p:cNvGrpSpPr>
            <p:nvPr/>
          </p:nvGrpSpPr>
          <p:grpSpPr bwMode="auto">
            <a:xfrm>
              <a:off x="3312" y="566"/>
              <a:ext cx="528" cy="442"/>
              <a:chOff x="3456" y="336"/>
              <a:chExt cx="528" cy="442"/>
            </a:xfrm>
          </p:grpSpPr>
          <p:sp>
            <p:nvSpPr>
              <p:cNvPr id="22538" name="Text Box 10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a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202" name="Freeform 11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79" name="Group 12"/>
            <p:cNvGrpSpPr>
              <a:grpSpLocks/>
            </p:cNvGrpSpPr>
            <p:nvPr/>
          </p:nvGrpSpPr>
          <p:grpSpPr bwMode="auto">
            <a:xfrm>
              <a:off x="2304" y="940"/>
              <a:ext cx="528" cy="442"/>
              <a:chOff x="2112" y="1622"/>
              <a:chExt cx="528" cy="442"/>
            </a:xfrm>
          </p:grpSpPr>
          <p:sp>
            <p:nvSpPr>
              <p:cNvPr id="22541" name="Text Box 13"/>
              <p:cNvSpPr txBox="1">
                <a:spLocks noChangeArrowheads="1"/>
              </p:cNvSpPr>
              <p:nvPr/>
            </p:nvSpPr>
            <p:spPr bwMode="auto">
              <a:xfrm>
                <a:off x="2112" y="1622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b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200" name="Freeform 14"/>
              <p:cNvSpPr>
                <a:spLocks/>
              </p:cNvSpPr>
              <p:nvPr/>
            </p:nvSpPr>
            <p:spPr bwMode="auto">
              <a:xfrm>
                <a:off x="2400" y="16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80" name="Group 15"/>
            <p:cNvGrpSpPr>
              <a:grpSpLocks/>
            </p:cNvGrpSpPr>
            <p:nvPr/>
          </p:nvGrpSpPr>
          <p:grpSpPr bwMode="auto">
            <a:xfrm>
              <a:off x="4848" y="950"/>
              <a:ext cx="816" cy="452"/>
              <a:chOff x="4656" y="1536"/>
              <a:chExt cx="816" cy="452"/>
            </a:xfrm>
          </p:grpSpPr>
          <p:sp>
            <p:nvSpPr>
              <p:cNvPr id="22544" name="Text Box 16"/>
              <p:cNvSpPr txBox="1">
                <a:spLocks noChangeArrowheads="1"/>
              </p:cNvSpPr>
              <p:nvPr/>
            </p:nvSpPr>
            <p:spPr bwMode="auto">
              <a:xfrm>
                <a:off x="5088" y="154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89" name="Line 17"/>
              <p:cNvSpPr>
                <a:spLocks noChangeShapeType="1"/>
              </p:cNvSpPr>
              <p:nvPr/>
            </p:nvSpPr>
            <p:spPr bwMode="auto">
              <a:xfrm>
                <a:off x="5184" y="168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190" name="Group 18"/>
              <p:cNvGrpSpPr>
                <a:grpSpLocks/>
              </p:cNvGrpSpPr>
              <p:nvPr/>
            </p:nvGrpSpPr>
            <p:grpSpPr bwMode="auto">
              <a:xfrm>
                <a:off x="5136" y="1642"/>
                <a:ext cx="297" cy="288"/>
                <a:chOff x="5184" y="2064"/>
                <a:chExt cx="297" cy="288"/>
              </a:xfrm>
            </p:grpSpPr>
            <p:sp>
              <p:nvSpPr>
                <p:cNvPr id="6197" name="Freeform 19"/>
                <p:cNvSpPr>
                  <a:spLocks/>
                </p:cNvSpPr>
                <p:nvPr/>
              </p:nvSpPr>
              <p:spPr bwMode="auto">
                <a:xfrm>
                  <a:off x="5472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 type="none" w="med" len="med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98" name="Freeform 20"/>
                <p:cNvSpPr>
                  <a:spLocks/>
                </p:cNvSpPr>
                <p:nvPr/>
              </p:nvSpPr>
              <p:spPr bwMode="auto">
                <a:xfrm>
                  <a:off x="5184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 type="none" w="med" len="med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191" name="Oval 21"/>
              <p:cNvSpPr>
                <a:spLocks noChangeArrowheads="1"/>
              </p:cNvSpPr>
              <p:nvPr/>
            </p:nvSpPr>
            <p:spPr bwMode="auto">
              <a:xfrm>
                <a:off x="5040" y="1738"/>
                <a:ext cx="48" cy="48"/>
              </a:xfrm>
              <a:prstGeom prst="ellipse">
                <a:avLst/>
              </a:prstGeom>
              <a:solidFill>
                <a:srgbClr val="0070C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6192" name="Group 22"/>
              <p:cNvGrpSpPr>
                <a:grpSpLocks/>
              </p:cNvGrpSpPr>
              <p:nvPr/>
            </p:nvGrpSpPr>
            <p:grpSpPr bwMode="auto">
              <a:xfrm>
                <a:off x="4656" y="1536"/>
                <a:ext cx="384" cy="442"/>
                <a:chOff x="4752" y="2544"/>
                <a:chExt cx="384" cy="442"/>
              </a:xfrm>
            </p:grpSpPr>
            <p:sp>
              <p:nvSpPr>
                <p:cNvPr id="22551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752" y="2544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k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grpSp>
              <p:nvGrpSpPr>
                <p:cNvPr id="6194" name="Group 24"/>
                <p:cNvGrpSpPr>
                  <a:grpSpLocks/>
                </p:cNvGrpSpPr>
                <p:nvPr/>
              </p:nvGrpSpPr>
              <p:grpSpPr bwMode="auto">
                <a:xfrm>
                  <a:off x="4791" y="2640"/>
                  <a:ext cx="297" cy="288"/>
                  <a:chOff x="5184" y="2064"/>
                  <a:chExt cx="297" cy="288"/>
                </a:xfrm>
              </p:grpSpPr>
              <p:sp>
                <p:nvSpPr>
                  <p:cNvPr id="6195" name="Freeform 25"/>
                  <p:cNvSpPr>
                    <a:spLocks/>
                  </p:cNvSpPr>
                  <p:nvPr/>
                </p:nvSpPr>
                <p:spPr bwMode="auto">
                  <a:xfrm>
                    <a:off x="5472" y="2064"/>
                    <a:ext cx="9" cy="288"/>
                  </a:xfrm>
                  <a:custGeom>
                    <a:avLst/>
                    <a:gdLst>
                      <a:gd name="T0" fmla="*/ 0 w 9"/>
                      <a:gd name="T1" fmla="*/ 288 h 288"/>
                      <a:gd name="T2" fmla="*/ 9 w 9"/>
                      <a:gd name="T3" fmla="*/ 0 h 288"/>
                      <a:gd name="T4" fmla="*/ 0 60000 65536"/>
                      <a:gd name="T5" fmla="*/ 0 60000 65536"/>
                      <a:gd name="T6" fmla="*/ 0 w 9"/>
                      <a:gd name="T7" fmla="*/ 0 h 288"/>
                      <a:gd name="T8" fmla="*/ 9 w 9"/>
                      <a:gd name="T9" fmla="*/ 288 h 288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9" h="288">
                        <a:moveTo>
                          <a:pt x="0" y="288"/>
                        </a:moveTo>
                        <a:lnTo>
                          <a:pt x="9" y="0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 type="none" w="med" len="med"/>
                    <a:tailEnd type="none" w="lg" len="lg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96" name="Freeform 26"/>
                  <p:cNvSpPr>
                    <a:spLocks/>
                  </p:cNvSpPr>
                  <p:nvPr/>
                </p:nvSpPr>
                <p:spPr bwMode="auto">
                  <a:xfrm>
                    <a:off x="5184" y="2064"/>
                    <a:ext cx="9" cy="288"/>
                  </a:xfrm>
                  <a:custGeom>
                    <a:avLst/>
                    <a:gdLst>
                      <a:gd name="T0" fmla="*/ 0 w 9"/>
                      <a:gd name="T1" fmla="*/ 288 h 288"/>
                      <a:gd name="T2" fmla="*/ 9 w 9"/>
                      <a:gd name="T3" fmla="*/ 0 h 288"/>
                      <a:gd name="T4" fmla="*/ 0 60000 65536"/>
                      <a:gd name="T5" fmla="*/ 0 60000 65536"/>
                      <a:gd name="T6" fmla="*/ 0 w 9"/>
                      <a:gd name="T7" fmla="*/ 0 h 288"/>
                      <a:gd name="T8" fmla="*/ 9 w 9"/>
                      <a:gd name="T9" fmla="*/ 288 h 288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9" h="288">
                        <a:moveTo>
                          <a:pt x="0" y="288"/>
                        </a:moveTo>
                        <a:lnTo>
                          <a:pt x="9" y="0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 type="none" w="med" len="med"/>
                    <a:tailEnd type="none" w="lg" len="lg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6181" name="Group 27"/>
            <p:cNvGrpSpPr>
              <a:grpSpLocks/>
            </p:cNvGrpSpPr>
            <p:nvPr/>
          </p:nvGrpSpPr>
          <p:grpSpPr bwMode="auto">
            <a:xfrm>
              <a:off x="4272" y="1382"/>
              <a:ext cx="864" cy="442"/>
              <a:chOff x="1872" y="2304"/>
              <a:chExt cx="864" cy="442"/>
            </a:xfrm>
          </p:grpSpPr>
          <p:sp>
            <p:nvSpPr>
              <p:cNvPr id="22556" name="Text Box 28"/>
              <p:cNvSpPr txBox="1">
                <a:spLocks noChangeArrowheads="1"/>
              </p:cNvSpPr>
              <p:nvPr/>
            </p:nvSpPr>
            <p:spPr bwMode="auto">
              <a:xfrm>
                <a:off x="1872" y="2304"/>
                <a:ext cx="86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k&gt;0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87" name="Freeform 29"/>
              <p:cNvSpPr>
                <a:spLocks/>
              </p:cNvSpPr>
              <p:nvPr/>
            </p:nvSpPr>
            <p:spPr bwMode="auto">
              <a:xfrm>
                <a:off x="2228" y="2580"/>
                <a:ext cx="160" cy="68"/>
              </a:xfrm>
              <a:custGeom>
                <a:avLst/>
                <a:gdLst>
                  <a:gd name="T0" fmla="*/ 160 w 160"/>
                  <a:gd name="T1" fmla="*/ 0 h 68"/>
                  <a:gd name="T2" fmla="*/ 0 w 160"/>
                  <a:gd name="T3" fmla="*/ 68 h 68"/>
                  <a:gd name="T4" fmla="*/ 0 60000 65536"/>
                  <a:gd name="T5" fmla="*/ 0 60000 65536"/>
                  <a:gd name="T6" fmla="*/ 0 w 160"/>
                  <a:gd name="T7" fmla="*/ 0 h 68"/>
                  <a:gd name="T8" fmla="*/ 160 w 160"/>
                  <a:gd name="T9" fmla="*/ 68 h 6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0" h="68">
                    <a:moveTo>
                      <a:pt x="160" y="0"/>
                    </a:moveTo>
                    <a:lnTo>
                      <a:pt x="0" y="68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82" name="Group 30"/>
            <p:cNvGrpSpPr>
              <a:grpSpLocks/>
            </p:cNvGrpSpPr>
            <p:nvPr/>
          </p:nvGrpSpPr>
          <p:grpSpPr bwMode="auto">
            <a:xfrm>
              <a:off x="2208" y="1382"/>
              <a:ext cx="528" cy="442"/>
              <a:chOff x="2112" y="1622"/>
              <a:chExt cx="528" cy="442"/>
            </a:xfrm>
          </p:grpSpPr>
          <p:sp>
            <p:nvSpPr>
              <p:cNvPr id="22559" name="Text Box 31"/>
              <p:cNvSpPr txBox="1">
                <a:spLocks noChangeArrowheads="1"/>
              </p:cNvSpPr>
              <p:nvPr/>
            </p:nvSpPr>
            <p:spPr bwMode="auto">
              <a:xfrm>
                <a:off x="2112" y="1622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b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85" name="Freeform 32"/>
              <p:cNvSpPr>
                <a:spLocks/>
              </p:cNvSpPr>
              <p:nvPr/>
            </p:nvSpPr>
            <p:spPr bwMode="auto">
              <a:xfrm>
                <a:off x="2400" y="16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561" name="Text Box 33"/>
            <p:cNvSpPr txBox="1">
              <a:spLocks noChangeArrowheads="1"/>
            </p:cNvSpPr>
            <p:nvPr/>
          </p:nvSpPr>
          <p:spPr bwMode="auto">
            <a:xfrm>
              <a:off x="3264" y="1718"/>
              <a:ext cx="86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k&lt;0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grpSp>
        <p:nvGrpSpPr>
          <p:cNvPr id="6148" name="Group 34"/>
          <p:cNvGrpSpPr>
            <a:grpSpLocks/>
          </p:cNvGrpSpPr>
          <p:nvPr/>
        </p:nvGrpSpPr>
        <p:grpSpPr bwMode="auto">
          <a:xfrm>
            <a:off x="838200" y="3733800"/>
            <a:ext cx="1336675" cy="1066800"/>
            <a:chOff x="528" y="2352"/>
            <a:chExt cx="842" cy="672"/>
          </a:xfrm>
        </p:grpSpPr>
        <p:sp>
          <p:nvSpPr>
            <p:cNvPr id="6171" name="Freeform 35"/>
            <p:cNvSpPr>
              <a:spLocks/>
            </p:cNvSpPr>
            <p:nvPr/>
          </p:nvSpPr>
          <p:spPr bwMode="auto">
            <a:xfrm>
              <a:off x="568" y="2352"/>
              <a:ext cx="802" cy="672"/>
            </a:xfrm>
            <a:custGeom>
              <a:avLst/>
              <a:gdLst>
                <a:gd name="T0" fmla="*/ 802 w 802"/>
                <a:gd name="T1" fmla="*/ 0 h 672"/>
                <a:gd name="T2" fmla="*/ 0 w 802"/>
                <a:gd name="T3" fmla="*/ 672 h 672"/>
                <a:gd name="T4" fmla="*/ 0 60000 65536"/>
                <a:gd name="T5" fmla="*/ 0 60000 65536"/>
                <a:gd name="T6" fmla="*/ 0 w 802"/>
                <a:gd name="T7" fmla="*/ 0 h 672"/>
                <a:gd name="T8" fmla="*/ 802 w 802"/>
                <a:gd name="T9" fmla="*/ 672 h 6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02" h="672">
                  <a:moveTo>
                    <a:pt x="802" y="0"/>
                  </a:moveTo>
                  <a:lnTo>
                    <a:pt x="0" y="672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72" name="Group 36"/>
            <p:cNvGrpSpPr>
              <a:grpSpLocks/>
            </p:cNvGrpSpPr>
            <p:nvPr/>
          </p:nvGrpSpPr>
          <p:grpSpPr bwMode="auto">
            <a:xfrm>
              <a:off x="528" y="2352"/>
              <a:ext cx="384" cy="442"/>
              <a:chOff x="2832" y="1776"/>
              <a:chExt cx="384" cy="442"/>
            </a:xfrm>
          </p:grpSpPr>
          <p:sp>
            <p:nvSpPr>
              <p:cNvPr id="22565" name="Text Box 37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74" name="Line 38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4" name="Group 39"/>
          <p:cNvGrpSpPr>
            <a:grpSpLocks/>
          </p:cNvGrpSpPr>
          <p:nvPr/>
        </p:nvGrpSpPr>
        <p:grpSpPr bwMode="auto">
          <a:xfrm>
            <a:off x="1219200" y="3505200"/>
            <a:ext cx="3746500" cy="3124200"/>
            <a:chOff x="768" y="2208"/>
            <a:chExt cx="2360" cy="1968"/>
          </a:xfrm>
        </p:grpSpPr>
        <p:sp>
          <p:nvSpPr>
            <p:cNvPr id="6167" name="Freeform 40"/>
            <p:cNvSpPr>
              <a:spLocks/>
            </p:cNvSpPr>
            <p:nvPr/>
          </p:nvSpPr>
          <p:spPr bwMode="auto">
            <a:xfrm>
              <a:off x="768" y="2208"/>
              <a:ext cx="2360" cy="1968"/>
            </a:xfrm>
            <a:custGeom>
              <a:avLst/>
              <a:gdLst>
                <a:gd name="T0" fmla="*/ 2360 w 2360"/>
                <a:gd name="T1" fmla="*/ 0 h 1968"/>
                <a:gd name="T2" fmla="*/ 0 w 2360"/>
                <a:gd name="T3" fmla="*/ 1968 h 1968"/>
                <a:gd name="T4" fmla="*/ 0 60000 65536"/>
                <a:gd name="T5" fmla="*/ 0 60000 65536"/>
                <a:gd name="T6" fmla="*/ 0 w 2360"/>
                <a:gd name="T7" fmla="*/ 0 h 1968"/>
                <a:gd name="T8" fmla="*/ 2360 w 2360"/>
                <a:gd name="T9" fmla="*/ 1968 h 19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60" h="1968">
                  <a:moveTo>
                    <a:pt x="2360" y="0"/>
                  </a:moveTo>
                  <a:lnTo>
                    <a:pt x="0" y="1968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68" name="Group 41"/>
            <p:cNvGrpSpPr>
              <a:grpSpLocks/>
            </p:cNvGrpSpPr>
            <p:nvPr/>
          </p:nvGrpSpPr>
          <p:grpSpPr bwMode="auto">
            <a:xfrm>
              <a:off x="1392" y="2880"/>
              <a:ext cx="528" cy="442"/>
              <a:chOff x="1104" y="3110"/>
              <a:chExt cx="528" cy="442"/>
            </a:xfrm>
          </p:grpSpPr>
          <p:sp>
            <p:nvSpPr>
              <p:cNvPr id="22570" name="Text Box 42"/>
              <p:cNvSpPr txBox="1">
                <a:spLocks noChangeArrowheads="1"/>
              </p:cNvSpPr>
              <p:nvPr/>
            </p:nvSpPr>
            <p:spPr bwMode="auto">
              <a:xfrm>
                <a:off x="1104" y="3110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3</a:t>
                </a: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70" name="Freeform 43"/>
              <p:cNvSpPr>
                <a:spLocks/>
              </p:cNvSpPr>
              <p:nvPr/>
            </p:nvSpPr>
            <p:spPr bwMode="auto">
              <a:xfrm>
                <a:off x="1360" y="3216"/>
                <a:ext cx="176" cy="1"/>
              </a:xfrm>
              <a:custGeom>
                <a:avLst/>
                <a:gdLst>
                  <a:gd name="T0" fmla="*/ 0 w 176"/>
                  <a:gd name="T1" fmla="*/ 0 h 1"/>
                  <a:gd name="T2" fmla="*/ 176 w 176"/>
                  <a:gd name="T3" fmla="*/ 1 h 1"/>
                  <a:gd name="T4" fmla="*/ 0 60000 65536"/>
                  <a:gd name="T5" fmla="*/ 0 60000 65536"/>
                  <a:gd name="T6" fmla="*/ 0 w 176"/>
                  <a:gd name="T7" fmla="*/ 0 h 1"/>
                  <a:gd name="T8" fmla="*/ 176 w 17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76" h="1">
                    <a:moveTo>
                      <a:pt x="0" y="0"/>
                    </a:moveTo>
                    <a:lnTo>
                      <a:pt x="176" y="1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6" name="Group 44"/>
          <p:cNvGrpSpPr>
            <a:grpSpLocks/>
          </p:cNvGrpSpPr>
          <p:nvPr/>
        </p:nvGrpSpPr>
        <p:grpSpPr bwMode="auto">
          <a:xfrm>
            <a:off x="3949700" y="4267200"/>
            <a:ext cx="1917700" cy="1600200"/>
            <a:chOff x="2488" y="2688"/>
            <a:chExt cx="1208" cy="1008"/>
          </a:xfrm>
        </p:grpSpPr>
        <p:sp>
          <p:nvSpPr>
            <p:cNvPr id="6159" name="Freeform 45"/>
            <p:cNvSpPr>
              <a:spLocks/>
            </p:cNvSpPr>
            <p:nvPr/>
          </p:nvSpPr>
          <p:spPr bwMode="auto">
            <a:xfrm>
              <a:off x="2488" y="2688"/>
              <a:ext cx="1208" cy="1008"/>
            </a:xfrm>
            <a:custGeom>
              <a:avLst/>
              <a:gdLst>
                <a:gd name="T0" fmla="*/ 1208 w 1208"/>
                <a:gd name="T1" fmla="*/ 0 h 1008"/>
                <a:gd name="T2" fmla="*/ 0 w 1208"/>
                <a:gd name="T3" fmla="*/ 1008 h 1008"/>
                <a:gd name="T4" fmla="*/ 0 60000 65536"/>
                <a:gd name="T5" fmla="*/ 0 60000 65536"/>
                <a:gd name="T6" fmla="*/ 0 w 1208"/>
                <a:gd name="T7" fmla="*/ 0 h 1008"/>
                <a:gd name="T8" fmla="*/ 1208 w 1208"/>
                <a:gd name="T9" fmla="*/ 1008 h 100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08" h="1008">
                  <a:moveTo>
                    <a:pt x="1208" y="0"/>
                  </a:moveTo>
                  <a:lnTo>
                    <a:pt x="0" y="1008"/>
                  </a:lnTo>
                </a:path>
              </a:pathLst>
            </a:custGeom>
            <a:noFill/>
            <a:ln w="38100" cmpd="sng">
              <a:solidFill>
                <a:srgbClr val="660066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60" name="Group 46"/>
            <p:cNvGrpSpPr>
              <a:grpSpLocks/>
            </p:cNvGrpSpPr>
            <p:nvPr/>
          </p:nvGrpSpPr>
          <p:grpSpPr bwMode="auto">
            <a:xfrm>
              <a:off x="2544" y="2832"/>
              <a:ext cx="672" cy="528"/>
              <a:chOff x="2544" y="2832"/>
              <a:chExt cx="672" cy="528"/>
            </a:xfrm>
          </p:grpSpPr>
          <p:sp>
            <p:nvSpPr>
              <p:cNvPr id="22575" name="Text Box 47"/>
              <p:cNvSpPr txBox="1">
                <a:spLocks noChangeArrowheads="1"/>
              </p:cNvSpPr>
              <p:nvPr/>
            </p:nvSpPr>
            <p:spPr bwMode="auto">
              <a:xfrm>
                <a:off x="2544" y="2832"/>
                <a:ext cx="67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36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</a:t>
                </a: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62" name="Line 48"/>
              <p:cNvSpPr>
                <a:spLocks noChangeShapeType="1"/>
              </p:cNvSpPr>
              <p:nvPr/>
            </p:nvSpPr>
            <p:spPr bwMode="auto">
              <a:xfrm>
                <a:off x="2880" y="2976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163" name="Group 49"/>
              <p:cNvGrpSpPr>
                <a:grpSpLocks/>
              </p:cNvGrpSpPr>
              <p:nvPr/>
            </p:nvGrpSpPr>
            <p:grpSpPr bwMode="auto">
              <a:xfrm>
                <a:off x="2592" y="2832"/>
                <a:ext cx="384" cy="528"/>
                <a:chOff x="3888" y="3456"/>
                <a:chExt cx="384" cy="528"/>
              </a:xfrm>
            </p:grpSpPr>
            <p:sp>
              <p:nvSpPr>
                <p:cNvPr id="6164" name="Freeform 50"/>
                <p:cNvSpPr>
                  <a:spLocks/>
                </p:cNvSpPr>
                <p:nvPr/>
              </p:nvSpPr>
              <p:spPr bwMode="auto">
                <a:xfrm>
                  <a:off x="4008" y="3720"/>
                  <a:ext cx="144" cy="1"/>
                </a:xfrm>
                <a:custGeom>
                  <a:avLst/>
                  <a:gdLst>
                    <a:gd name="T0" fmla="*/ 0 w 144"/>
                    <a:gd name="T1" fmla="*/ 0 h 1"/>
                    <a:gd name="T2" fmla="*/ 144 w 144"/>
                    <a:gd name="T3" fmla="*/ 0 h 1"/>
                    <a:gd name="T4" fmla="*/ 0 60000 65536"/>
                    <a:gd name="T5" fmla="*/ 0 60000 65536"/>
                    <a:gd name="T6" fmla="*/ 0 w 144"/>
                    <a:gd name="T7" fmla="*/ 0 h 1"/>
                    <a:gd name="T8" fmla="*/ 144 w 144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44" h="1">
                      <a:moveTo>
                        <a:pt x="0" y="0"/>
                      </a:moveTo>
                      <a:cubicBezTo>
                        <a:pt x="77" y="0"/>
                        <a:pt x="67" y="0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79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888" y="3456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22580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3888" y="3696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2</a:t>
                  </a:r>
                </a:p>
              </p:txBody>
            </p:sp>
          </p:grpSp>
        </p:grpSp>
      </p:grpSp>
      <p:grpSp>
        <p:nvGrpSpPr>
          <p:cNvPr id="19" name="Group 53"/>
          <p:cNvGrpSpPr>
            <a:grpSpLocks/>
          </p:cNvGrpSpPr>
          <p:nvPr/>
        </p:nvGrpSpPr>
        <p:grpSpPr bwMode="auto">
          <a:xfrm>
            <a:off x="5867400" y="5013325"/>
            <a:ext cx="1714500" cy="1158875"/>
            <a:chOff x="3696" y="3158"/>
            <a:chExt cx="1080" cy="730"/>
          </a:xfrm>
        </p:grpSpPr>
        <p:sp>
          <p:nvSpPr>
            <p:cNvPr id="6152" name="Freeform 54"/>
            <p:cNvSpPr>
              <a:spLocks/>
            </p:cNvSpPr>
            <p:nvPr/>
          </p:nvSpPr>
          <p:spPr bwMode="auto">
            <a:xfrm flipH="1" flipV="1">
              <a:off x="3936" y="3184"/>
              <a:ext cx="840" cy="704"/>
            </a:xfrm>
            <a:custGeom>
              <a:avLst/>
              <a:gdLst>
                <a:gd name="T0" fmla="*/ 840 w 840"/>
                <a:gd name="T1" fmla="*/ 0 h 704"/>
                <a:gd name="T2" fmla="*/ 0 w 840"/>
                <a:gd name="T3" fmla="*/ 704 h 704"/>
                <a:gd name="T4" fmla="*/ 0 60000 65536"/>
                <a:gd name="T5" fmla="*/ 0 60000 65536"/>
                <a:gd name="T6" fmla="*/ 0 w 840"/>
                <a:gd name="T7" fmla="*/ 0 h 704"/>
                <a:gd name="T8" fmla="*/ 840 w 840"/>
                <a:gd name="T9" fmla="*/ 704 h 70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40" h="704">
                  <a:moveTo>
                    <a:pt x="840" y="0"/>
                  </a:moveTo>
                  <a:lnTo>
                    <a:pt x="0" y="704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53" name="Group 55"/>
            <p:cNvGrpSpPr>
              <a:grpSpLocks/>
            </p:cNvGrpSpPr>
            <p:nvPr/>
          </p:nvGrpSpPr>
          <p:grpSpPr bwMode="auto">
            <a:xfrm>
              <a:off x="3696" y="3158"/>
              <a:ext cx="816" cy="442"/>
              <a:chOff x="3888" y="2736"/>
              <a:chExt cx="816" cy="442"/>
            </a:xfrm>
          </p:grpSpPr>
          <p:sp>
            <p:nvSpPr>
              <p:cNvPr id="22584" name="Text Box 56"/>
              <p:cNvSpPr txBox="1">
                <a:spLocks noChangeArrowheads="1"/>
              </p:cNvSpPr>
              <p:nvPr/>
            </p:nvSpPr>
            <p:spPr bwMode="auto">
              <a:xfrm>
                <a:off x="3888" y="2841"/>
                <a:ext cx="67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28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-  2</a:t>
                </a:r>
              </a:p>
            </p:txBody>
          </p:sp>
          <p:grpSp>
            <p:nvGrpSpPr>
              <p:cNvPr id="6155" name="Group 57"/>
              <p:cNvGrpSpPr>
                <a:grpSpLocks/>
              </p:cNvGrpSpPr>
              <p:nvPr/>
            </p:nvGrpSpPr>
            <p:grpSpPr bwMode="auto">
              <a:xfrm>
                <a:off x="4320" y="2736"/>
                <a:ext cx="384" cy="442"/>
                <a:chOff x="4368" y="2736"/>
                <a:chExt cx="384" cy="442"/>
              </a:xfrm>
            </p:grpSpPr>
            <p:sp>
              <p:nvSpPr>
                <p:cNvPr id="22586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4368" y="273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6158" name="Freeform 59"/>
                <p:cNvSpPr>
                  <a:spLocks/>
                </p:cNvSpPr>
                <p:nvPr/>
              </p:nvSpPr>
              <p:spPr bwMode="auto">
                <a:xfrm>
                  <a:off x="4512" y="2878"/>
                  <a:ext cx="172" cy="3"/>
                </a:xfrm>
                <a:custGeom>
                  <a:avLst/>
                  <a:gdLst>
                    <a:gd name="T0" fmla="*/ 0 w 172"/>
                    <a:gd name="T1" fmla="*/ 0 h 3"/>
                    <a:gd name="T2" fmla="*/ 172 w 172"/>
                    <a:gd name="T3" fmla="*/ 3 h 3"/>
                    <a:gd name="T4" fmla="*/ 0 60000 65536"/>
                    <a:gd name="T5" fmla="*/ 0 60000 65536"/>
                    <a:gd name="T6" fmla="*/ 0 w 172"/>
                    <a:gd name="T7" fmla="*/ 0 h 3"/>
                    <a:gd name="T8" fmla="*/ 172 w 172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72" h="3">
                      <a:moveTo>
                        <a:pt x="0" y="0"/>
                      </a:moveTo>
                      <a:lnTo>
                        <a:pt x="172" y="3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156" name="Freeform 60"/>
              <p:cNvSpPr>
                <a:spLocks/>
              </p:cNvSpPr>
              <p:nvPr/>
            </p:nvSpPr>
            <p:spPr bwMode="auto">
              <a:xfrm>
                <a:off x="4138" y="2882"/>
                <a:ext cx="258" cy="220"/>
              </a:xfrm>
              <a:custGeom>
                <a:avLst/>
                <a:gdLst>
                  <a:gd name="T0" fmla="*/ 0 w 258"/>
                  <a:gd name="T1" fmla="*/ 90 h 220"/>
                  <a:gd name="T2" fmla="*/ 30 w 258"/>
                  <a:gd name="T3" fmla="*/ 60 h 220"/>
                  <a:gd name="T4" fmla="*/ 66 w 258"/>
                  <a:gd name="T5" fmla="*/ 220 h 220"/>
                  <a:gd name="T6" fmla="*/ 128 w 258"/>
                  <a:gd name="T7" fmla="*/ 0 h 220"/>
                  <a:gd name="T8" fmla="*/ 258 w 258"/>
                  <a:gd name="T9" fmla="*/ 0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220"/>
                  <a:gd name="T17" fmla="*/ 258 w 2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220">
                    <a:moveTo>
                      <a:pt x="0" y="90"/>
                    </a:moveTo>
                    <a:lnTo>
                      <a:pt x="30" y="60"/>
                    </a:lnTo>
                    <a:lnTo>
                      <a:pt x="66" y="220"/>
                    </a:lnTo>
                    <a:lnTo>
                      <a:pt x="128" y="0"/>
                    </a:lnTo>
                    <a:lnTo>
                      <a:pt x="258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2150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2"/>
          <p:cNvSpPr>
            <a:spLocks/>
          </p:cNvSpPr>
          <p:nvPr/>
        </p:nvSpPr>
        <p:spPr bwMode="auto">
          <a:xfrm>
            <a:off x="3705225" y="1905000"/>
            <a:ext cx="1793875" cy="1482725"/>
          </a:xfrm>
          <a:custGeom>
            <a:avLst/>
            <a:gdLst>
              <a:gd name="T0" fmla="*/ 2147483647 w 1130"/>
              <a:gd name="T1" fmla="*/ 0 h 934"/>
              <a:gd name="T2" fmla="*/ 0 w 1130"/>
              <a:gd name="T3" fmla="*/ 2147483647 h 934"/>
              <a:gd name="T4" fmla="*/ 0 60000 65536"/>
              <a:gd name="T5" fmla="*/ 0 60000 65536"/>
              <a:gd name="T6" fmla="*/ 0 w 1130"/>
              <a:gd name="T7" fmla="*/ 0 h 934"/>
              <a:gd name="T8" fmla="*/ 1130 w 1130"/>
              <a:gd name="T9" fmla="*/ 934 h 9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0" h="934">
                <a:moveTo>
                  <a:pt x="1130" y="0"/>
                </a:moveTo>
                <a:lnTo>
                  <a:pt x="0" y="934"/>
                </a:lnTo>
              </a:path>
            </a:pathLst>
          </a:custGeom>
          <a:noFill/>
          <a:ln w="38100" cmpd="sng">
            <a:solidFill>
              <a:srgbClr val="0066FF"/>
            </a:solidFill>
            <a:round/>
            <a:headEnd type="triangle" w="med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Freeform 3"/>
          <p:cNvSpPr>
            <a:spLocks/>
          </p:cNvSpPr>
          <p:nvPr/>
        </p:nvSpPr>
        <p:spPr bwMode="auto">
          <a:xfrm>
            <a:off x="5486400" y="381000"/>
            <a:ext cx="1803400" cy="1524000"/>
          </a:xfrm>
          <a:custGeom>
            <a:avLst/>
            <a:gdLst>
              <a:gd name="T0" fmla="*/ 2147483647 w 1136"/>
              <a:gd name="T1" fmla="*/ 0 h 960"/>
              <a:gd name="T2" fmla="*/ 0 w 1136"/>
              <a:gd name="T3" fmla="*/ 2147483647 h 960"/>
              <a:gd name="T4" fmla="*/ 0 60000 65536"/>
              <a:gd name="T5" fmla="*/ 0 60000 65536"/>
              <a:gd name="T6" fmla="*/ 0 w 1136"/>
              <a:gd name="T7" fmla="*/ 0 h 960"/>
              <a:gd name="T8" fmla="*/ 1136 w 1136"/>
              <a:gd name="T9" fmla="*/ 960 h 9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6" h="960">
                <a:moveTo>
                  <a:pt x="1136" y="0"/>
                </a:moveTo>
                <a:lnTo>
                  <a:pt x="0" y="960"/>
                </a:lnTo>
              </a:path>
            </a:pathLst>
          </a:custGeom>
          <a:noFill/>
          <a:ln w="38100" cmpd="sng">
            <a:solidFill>
              <a:srgbClr val="0066FF"/>
            </a:solidFill>
            <a:round/>
            <a:headEnd type="triangle" w="med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0" name="Freeform 4"/>
          <p:cNvSpPr>
            <a:spLocks/>
          </p:cNvSpPr>
          <p:nvPr/>
        </p:nvSpPr>
        <p:spPr bwMode="auto">
          <a:xfrm>
            <a:off x="3708400" y="393700"/>
            <a:ext cx="3568700" cy="2994025"/>
          </a:xfrm>
          <a:custGeom>
            <a:avLst/>
            <a:gdLst>
              <a:gd name="T0" fmla="*/ 2147483647 w 2248"/>
              <a:gd name="T1" fmla="*/ 0 h 1886"/>
              <a:gd name="T2" fmla="*/ 0 w 2248"/>
              <a:gd name="T3" fmla="*/ 2147483647 h 1886"/>
              <a:gd name="T4" fmla="*/ 0 60000 65536"/>
              <a:gd name="T5" fmla="*/ 0 60000 65536"/>
              <a:gd name="T6" fmla="*/ 0 w 2248"/>
              <a:gd name="T7" fmla="*/ 0 h 1886"/>
              <a:gd name="T8" fmla="*/ 2248 w 2248"/>
              <a:gd name="T9" fmla="*/ 1886 h 18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48" h="1886">
                <a:moveTo>
                  <a:pt x="2248" y="0"/>
                </a:moveTo>
                <a:lnTo>
                  <a:pt x="0" y="1886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triangle" w="med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85800" y="2286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Умножение вектора на число.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38200" y="3048000"/>
            <a:ext cx="609600" cy="2768600"/>
            <a:chOff x="528" y="1920"/>
            <a:chExt cx="384" cy="1744"/>
          </a:xfrm>
        </p:grpSpPr>
        <p:sp>
          <p:nvSpPr>
            <p:cNvPr id="7260" name="Freeform 7"/>
            <p:cNvSpPr>
              <a:spLocks/>
            </p:cNvSpPr>
            <p:nvPr/>
          </p:nvSpPr>
          <p:spPr bwMode="auto">
            <a:xfrm flipV="1">
              <a:off x="528" y="1920"/>
              <a:ext cx="16" cy="1744"/>
            </a:xfrm>
            <a:custGeom>
              <a:avLst/>
              <a:gdLst>
                <a:gd name="T0" fmla="*/ 16 w 16"/>
                <a:gd name="T1" fmla="*/ 1744 h 1744"/>
                <a:gd name="T2" fmla="*/ 0 w 16"/>
                <a:gd name="T3" fmla="*/ 0 h 1744"/>
                <a:gd name="T4" fmla="*/ 0 60000 65536"/>
                <a:gd name="T5" fmla="*/ 0 60000 65536"/>
                <a:gd name="T6" fmla="*/ 0 w 16"/>
                <a:gd name="T7" fmla="*/ 0 h 1744"/>
                <a:gd name="T8" fmla="*/ 16 w 16"/>
                <a:gd name="T9" fmla="*/ 1744 h 17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CC"/>
              </a:solidFill>
              <a:round/>
              <a:headEnd type="oval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7261" name="Group 8"/>
            <p:cNvGrpSpPr>
              <a:grpSpLocks/>
            </p:cNvGrpSpPr>
            <p:nvPr/>
          </p:nvGrpSpPr>
          <p:grpSpPr bwMode="auto">
            <a:xfrm>
              <a:off x="528" y="2352"/>
              <a:ext cx="384" cy="442"/>
              <a:chOff x="2832" y="1776"/>
              <a:chExt cx="384" cy="442"/>
            </a:xfrm>
          </p:grpSpPr>
          <p:sp>
            <p:nvSpPr>
              <p:cNvPr id="24585" name="Text Box 9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3" name="Line 10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7175" name="Group 11"/>
          <p:cNvGrpSpPr>
            <a:grpSpLocks/>
          </p:cNvGrpSpPr>
          <p:nvPr/>
        </p:nvGrpSpPr>
        <p:grpSpPr bwMode="auto">
          <a:xfrm>
            <a:off x="1143000" y="1295400"/>
            <a:ext cx="609600" cy="701675"/>
            <a:chOff x="624" y="1296"/>
            <a:chExt cx="384" cy="442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624" y="129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59" name="Line 13"/>
            <p:cNvSpPr>
              <a:spLocks noChangeShapeType="1"/>
            </p:cNvSpPr>
            <p:nvPr/>
          </p:nvSpPr>
          <p:spPr bwMode="auto">
            <a:xfrm>
              <a:off x="720" y="1376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176" name="Freeform 14"/>
          <p:cNvSpPr>
            <a:spLocks/>
          </p:cNvSpPr>
          <p:nvPr/>
        </p:nvSpPr>
        <p:spPr bwMode="auto">
          <a:xfrm>
            <a:off x="838200" y="1066800"/>
            <a:ext cx="1793875" cy="1501775"/>
          </a:xfrm>
          <a:custGeom>
            <a:avLst/>
            <a:gdLst>
              <a:gd name="T0" fmla="*/ 2147483647 w 1130"/>
              <a:gd name="T1" fmla="*/ 0 h 946"/>
              <a:gd name="T2" fmla="*/ 0 w 1130"/>
              <a:gd name="T3" fmla="*/ 2147483647 h 946"/>
              <a:gd name="T4" fmla="*/ 0 60000 65536"/>
              <a:gd name="T5" fmla="*/ 0 60000 65536"/>
              <a:gd name="T6" fmla="*/ 0 w 1130"/>
              <a:gd name="T7" fmla="*/ 0 h 946"/>
              <a:gd name="T8" fmla="*/ 1130 w 1130"/>
              <a:gd name="T9" fmla="*/ 946 h 94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0" h="946">
                <a:moveTo>
                  <a:pt x="1130" y="0"/>
                </a:moveTo>
                <a:lnTo>
                  <a:pt x="0" y="946"/>
                </a:lnTo>
              </a:path>
            </a:pathLst>
          </a:custGeom>
          <a:noFill/>
          <a:ln w="38100" cmpd="sng">
            <a:solidFill>
              <a:srgbClr val="0066FF"/>
            </a:solidFill>
            <a:round/>
            <a:headEnd type="triangle" w="med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1" name="Oval 15"/>
          <p:cNvSpPr>
            <a:spLocks noChangeArrowheads="1"/>
          </p:cNvSpPr>
          <p:nvPr/>
        </p:nvSpPr>
        <p:spPr bwMode="auto">
          <a:xfrm>
            <a:off x="3670300" y="3352800"/>
            <a:ext cx="76200" cy="762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08500" y="1295400"/>
            <a:ext cx="990600" cy="701675"/>
            <a:chOff x="4464" y="1392"/>
            <a:chExt cx="624" cy="442"/>
          </a:xfrm>
        </p:grpSpPr>
        <p:sp>
          <p:nvSpPr>
            <p:cNvPr id="24593" name="Text Box 17"/>
            <p:cNvSpPr txBox="1">
              <a:spLocks noChangeArrowheads="1"/>
            </p:cNvSpPr>
            <p:nvPr/>
          </p:nvSpPr>
          <p:spPr bwMode="auto">
            <a:xfrm>
              <a:off x="4464" y="1392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57" name="Line 18"/>
            <p:cNvSpPr>
              <a:spLocks noChangeShapeType="1"/>
            </p:cNvSpPr>
            <p:nvPr/>
          </p:nvSpPr>
          <p:spPr bwMode="auto">
            <a:xfrm>
              <a:off x="4752" y="1472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6858000" y="1692275"/>
            <a:ext cx="1676400" cy="701675"/>
            <a:chOff x="3696" y="2112"/>
            <a:chExt cx="1056" cy="442"/>
          </a:xfrm>
        </p:grpSpPr>
        <p:sp>
          <p:nvSpPr>
            <p:cNvPr id="24596" name="Text Box 20"/>
            <p:cNvSpPr txBox="1">
              <a:spLocks noChangeArrowheads="1"/>
            </p:cNvSpPr>
            <p:nvPr/>
          </p:nvSpPr>
          <p:spPr bwMode="auto">
            <a:xfrm>
              <a:off x="3696" y="2112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50" name="Line 21"/>
            <p:cNvSpPr>
              <a:spLocks noChangeShapeType="1"/>
            </p:cNvSpPr>
            <p:nvPr/>
          </p:nvSpPr>
          <p:spPr bwMode="auto">
            <a:xfrm>
              <a:off x="3984" y="2192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7251" name="Group 22"/>
            <p:cNvGrpSpPr>
              <a:grpSpLocks/>
            </p:cNvGrpSpPr>
            <p:nvPr/>
          </p:nvGrpSpPr>
          <p:grpSpPr bwMode="auto">
            <a:xfrm>
              <a:off x="4271" y="2112"/>
              <a:ext cx="481" cy="442"/>
              <a:chOff x="4895" y="1324"/>
              <a:chExt cx="481" cy="442"/>
            </a:xfrm>
          </p:grpSpPr>
          <p:sp>
            <p:nvSpPr>
              <p:cNvPr id="7252" name="Line 23"/>
              <p:cNvSpPr>
                <a:spLocks noChangeShapeType="1"/>
              </p:cNvSpPr>
              <p:nvPr/>
            </p:nvSpPr>
            <p:spPr bwMode="auto">
              <a:xfrm rot="16200000" flipV="1">
                <a:off x="4776" y="1549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3" name="Line 24"/>
              <p:cNvSpPr>
                <a:spLocks noChangeShapeType="1"/>
              </p:cNvSpPr>
              <p:nvPr/>
            </p:nvSpPr>
            <p:spPr bwMode="auto">
              <a:xfrm rot="16200000" flipV="1">
                <a:off x="4872" y="1549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1" name="Text Box 25"/>
              <p:cNvSpPr txBox="1">
                <a:spLocks noChangeArrowheads="1"/>
              </p:cNvSpPr>
              <p:nvPr/>
            </p:nvSpPr>
            <p:spPr bwMode="auto">
              <a:xfrm>
                <a:off x="4992" y="132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5" name="Line 26"/>
              <p:cNvSpPr>
                <a:spLocks noChangeShapeType="1"/>
              </p:cNvSpPr>
              <p:nvPr/>
            </p:nvSpPr>
            <p:spPr bwMode="auto">
              <a:xfrm>
                <a:off x="5088" y="13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6019800" y="2438400"/>
            <a:ext cx="2667000" cy="717550"/>
            <a:chOff x="3840" y="1958"/>
            <a:chExt cx="1680" cy="452"/>
          </a:xfrm>
        </p:grpSpPr>
        <p:sp>
          <p:nvSpPr>
            <p:cNvPr id="24604" name="Text Box 28"/>
            <p:cNvSpPr txBox="1">
              <a:spLocks noChangeArrowheads="1"/>
            </p:cNvSpPr>
            <p:nvPr/>
          </p:nvSpPr>
          <p:spPr bwMode="auto">
            <a:xfrm>
              <a:off x="5136" y="1968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33" name="Line 29"/>
            <p:cNvSpPr>
              <a:spLocks noChangeShapeType="1"/>
            </p:cNvSpPr>
            <p:nvPr/>
          </p:nvSpPr>
          <p:spPr bwMode="auto">
            <a:xfrm>
              <a:off x="5232" y="2016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7234" name="Group 30"/>
            <p:cNvGrpSpPr>
              <a:grpSpLocks/>
            </p:cNvGrpSpPr>
            <p:nvPr/>
          </p:nvGrpSpPr>
          <p:grpSpPr bwMode="auto">
            <a:xfrm>
              <a:off x="3840" y="1968"/>
              <a:ext cx="624" cy="442"/>
              <a:chOff x="4368" y="1968"/>
              <a:chExt cx="624" cy="442"/>
            </a:xfrm>
          </p:grpSpPr>
          <p:sp>
            <p:nvSpPr>
              <p:cNvPr id="24607" name="Text Box 31"/>
              <p:cNvSpPr txBox="1">
                <a:spLocks noChangeArrowheads="1"/>
              </p:cNvSpPr>
              <p:nvPr/>
            </p:nvSpPr>
            <p:spPr bwMode="auto">
              <a:xfrm>
                <a:off x="4368" y="1968"/>
                <a:ext cx="62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6" name="Line 32"/>
              <p:cNvSpPr>
                <a:spLocks noChangeShapeType="1"/>
              </p:cNvSpPr>
              <p:nvPr/>
            </p:nvSpPr>
            <p:spPr bwMode="auto">
              <a:xfrm>
                <a:off x="4656" y="204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7" name="Freeform 33"/>
              <p:cNvSpPr>
                <a:spLocks/>
              </p:cNvSpPr>
              <p:nvPr/>
            </p:nvSpPr>
            <p:spPr bwMode="auto">
              <a:xfrm>
                <a:off x="4888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8" name="Freeform 34"/>
              <p:cNvSpPr>
                <a:spLocks/>
              </p:cNvSpPr>
              <p:nvPr/>
            </p:nvSpPr>
            <p:spPr bwMode="auto">
              <a:xfrm>
                <a:off x="4455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235" name="Group 35"/>
            <p:cNvGrpSpPr>
              <a:grpSpLocks/>
            </p:cNvGrpSpPr>
            <p:nvPr/>
          </p:nvGrpSpPr>
          <p:grpSpPr bwMode="auto">
            <a:xfrm>
              <a:off x="5184" y="2064"/>
              <a:ext cx="297" cy="288"/>
              <a:chOff x="5184" y="2064"/>
              <a:chExt cx="297" cy="288"/>
            </a:xfrm>
          </p:grpSpPr>
          <p:sp>
            <p:nvSpPr>
              <p:cNvPr id="7243" name="Freeform 36"/>
              <p:cNvSpPr>
                <a:spLocks/>
              </p:cNvSpPr>
              <p:nvPr/>
            </p:nvSpPr>
            <p:spPr bwMode="auto">
              <a:xfrm>
                <a:off x="5472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4" name="Freeform 37"/>
              <p:cNvSpPr>
                <a:spLocks/>
              </p:cNvSpPr>
              <p:nvPr/>
            </p:nvSpPr>
            <p:spPr bwMode="auto">
              <a:xfrm>
                <a:off x="5184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36" name="Oval 38"/>
            <p:cNvSpPr>
              <a:spLocks noChangeArrowheads="1"/>
            </p:cNvSpPr>
            <p:nvPr/>
          </p:nvSpPr>
          <p:spPr bwMode="auto">
            <a:xfrm>
              <a:off x="5088" y="2160"/>
              <a:ext cx="48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237" name="Group 39"/>
            <p:cNvGrpSpPr>
              <a:grpSpLocks/>
            </p:cNvGrpSpPr>
            <p:nvPr/>
          </p:nvGrpSpPr>
          <p:grpSpPr bwMode="auto">
            <a:xfrm>
              <a:off x="4704" y="1958"/>
              <a:ext cx="384" cy="442"/>
              <a:chOff x="4752" y="2544"/>
              <a:chExt cx="384" cy="442"/>
            </a:xfrm>
          </p:grpSpPr>
          <p:sp>
            <p:nvSpPr>
              <p:cNvPr id="24616" name="Text Box 40"/>
              <p:cNvSpPr txBox="1">
                <a:spLocks noChangeArrowheads="1"/>
              </p:cNvSpPr>
              <p:nvPr/>
            </p:nvSpPr>
            <p:spPr bwMode="auto">
              <a:xfrm>
                <a:off x="4752" y="254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7240" name="Group 41"/>
              <p:cNvGrpSpPr>
                <a:grpSpLocks/>
              </p:cNvGrpSpPr>
              <p:nvPr/>
            </p:nvGrpSpPr>
            <p:grpSpPr bwMode="auto">
              <a:xfrm>
                <a:off x="4791" y="2640"/>
                <a:ext cx="297" cy="288"/>
                <a:chOff x="5184" y="2064"/>
                <a:chExt cx="297" cy="288"/>
              </a:xfrm>
            </p:grpSpPr>
            <p:sp>
              <p:nvSpPr>
                <p:cNvPr id="7241" name="Freeform 42"/>
                <p:cNvSpPr>
                  <a:spLocks/>
                </p:cNvSpPr>
                <p:nvPr/>
              </p:nvSpPr>
              <p:spPr bwMode="auto">
                <a:xfrm>
                  <a:off x="5472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 type="none" w="med" len="med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242" name="Freeform 43"/>
                <p:cNvSpPr>
                  <a:spLocks/>
                </p:cNvSpPr>
                <p:nvPr/>
              </p:nvSpPr>
              <p:spPr bwMode="auto">
                <a:xfrm>
                  <a:off x="5184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 type="none" w="med" len="med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4620" name="Text Box 44"/>
            <p:cNvSpPr txBox="1">
              <a:spLocks noChangeArrowheads="1"/>
            </p:cNvSpPr>
            <p:nvPr/>
          </p:nvSpPr>
          <p:spPr bwMode="auto">
            <a:xfrm>
              <a:off x="4224" y="1968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24621" name="Freeform 45"/>
          <p:cNvSpPr>
            <a:spLocks/>
          </p:cNvSpPr>
          <p:nvPr/>
        </p:nvSpPr>
        <p:spPr bwMode="auto">
          <a:xfrm>
            <a:off x="990600" y="4419600"/>
            <a:ext cx="12700" cy="1346200"/>
          </a:xfrm>
          <a:custGeom>
            <a:avLst/>
            <a:gdLst>
              <a:gd name="T0" fmla="*/ 20161250 w 8"/>
              <a:gd name="T1" fmla="*/ 0 h 848"/>
              <a:gd name="T2" fmla="*/ 0 w 8"/>
              <a:gd name="T3" fmla="*/ 2137092500 h 848"/>
              <a:gd name="T4" fmla="*/ 0 60000 65536"/>
              <a:gd name="T5" fmla="*/ 0 60000 65536"/>
              <a:gd name="T6" fmla="*/ 0 w 8"/>
              <a:gd name="T7" fmla="*/ 0 h 848"/>
              <a:gd name="T8" fmla="*/ 8 w 8"/>
              <a:gd name="T9" fmla="*/ 848 h 8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848">
                <a:moveTo>
                  <a:pt x="8" y="0"/>
                </a:moveTo>
                <a:lnTo>
                  <a:pt x="0" y="848"/>
                </a:lnTo>
              </a:path>
            </a:pathLst>
          </a:custGeom>
          <a:noFill/>
          <a:ln w="38100" cmpd="sng">
            <a:solidFill>
              <a:srgbClr val="6600CC"/>
            </a:solidFill>
            <a:round/>
            <a:headEnd type="stealth" w="lg" len="lg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2895600" y="4876800"/>
            <a:ext cx="1104900" cy="1006475"/>
            <a:chOff x="2520" y="3091"/>
            <a:chExt cx="696" cy="634"/>
          </a:xfrm>
        </p:grpSpPr>
        <p:sp>
          <p:nvSpPr>
            <p:cNvPr id="24623" name="Text Box 47"/>
            <p:cNvSpPr txBox="1">
              <a:spLocks noChangeArrowheads="1"/>
            </p:cNvSpPr>
            <p:nvPr/>
          </p:nvSpPr>
          <p:spPr bwMode="auto">
            <a:xfrm>
              <a:off x="2640" y="3360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endParaRPr lang="ru-RU" sz="32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7226" name="Group 48"/>
            <p:cNvGrpSpPr>
              <a:grpSpLocks/>
            </p:cNvGrpSpPr>
            <p:nvPr/>
          </p:nvGrpSpPr>
          <p:grpSpPr bwMode="auto">
            <a:xfrm>
              <a:off x="2832" y="3168"/>
              <a:ext cx="384" cy="442"/>
              <a:chOff x="2832" y="1776"/>
              <a:chExt cx="384" cy="442"/>
            </a:xfrm>
          </p:grpSpPr>
          <p:sp>
            <p:nvSpPr>
              <p:cNvPr id="24625" name="Text Box 49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1" name="Line 50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627" name="Text Box 51"/>
            <p:cNvSpPr txBox="1">
              <a:spLocks noChangeArrowheads="1"/>
            </p:cNvSpPr>
            <p:nvPr/>
          </p:nvSpPr>
          <p:spPr bwMode="auto">
            <a:xfrm>
              <a:off x="2640" y="3091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endParaRPr lang="ru-RU" sz="32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28" name="Freeform 52"/>
            <p:cNvSpPr>
              <a:spLocks/>
            </p:cNvSpPr>
            <p:nvPr/>
          </p:nvSpPr>
          <p:spPr bwMode="auto">
            <a:xfrm>
              <a:off x="2728" y="3424"/>
              <a:ext cx="208" cy="1"/>
            </a:xfrm>
            <a:custGeom>
              <a:avLst/>
              <a:gdLst>
                <a:gd name="T0" fmla="*/ 0 w 208"/>
                <a:gd name="T1" fmla="*/ 0 h 1"/>
                <a:gd name="T2" fmla="*/ 208 w 208"/>
                <a:gd name="T3" fmla="*/ 0 h 1"/>
                <a:gd name="T4" fmla="*/ 0 60000 65536"/>
                <a:gd name="T5" fmla="*/ 0 60000 65536"/>
                <a:gd name="T6" fmla="*/ 0 w 208"/>
                <a:gd name="T7" fmla="*/ 0 h 1"/>
                <a:gd name="T8" fmla="*/ 208 w 20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8" h="1">
                  <a:moveTo>
                    <a:pt x="0" y="0"/>
                  </a:moveTo>
                  <a:lnTo>
                    <a:pt x="208" y="0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 type="none" w="med" len="med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229" name="Freeform 53"/>
            <p:cNvSpPr>
              <a:spLocks/>
            </p:cNvSpPr>
            <p:nvPr/>
          </p:nvSpPr>
          <p:spPr bwMode="auto">
            <a:xfrm>
              <a:off x="2520" y="3424"/>
              <a:ext cx="144" cy="1"/>
            </a:xfrm>
            <a:custGeom>
              <a:avLst/>
              <a:gdLst>
                <a:gd name="T0" fmla="*/ 0 w 144"/>
                <a:gd name="T1" fmla="*/ 0 h 1"/>
                <a:gd name="T2" fmla="*/ 144 w 144"/>
                <a:gd name="T3" fmla="*/ 0 h 1"/>
                <a:gd name="T4" fmla="*/ 0 60000 65536"/>
                <a:gd name="T5" fmla="*/ 0 60000 65536"/>
                <a:gd name="T6" fmla="*/ 0 w 144"/>
                <a:gd name="T7" fmla="*/ 0 h 1"/>
                <a:gd name="T8" fmla="*/ 144 w 1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4" h="1">
                  <a:moveTo>
                    <a:pt x="0" y="0"/>
                  </a:moveTo>
                  <a:lnTo>
                    <a:pt x="144" y="0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 type="none" w="med" len="med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" name="Group 54"/>
          <p:cNvGrpSpPr>
            <a:grpSpLocks/>
          </p:cNvGrpSpPr>
          <p:nvPr/>
        </p:nvGrpSpPr>
        <p:grpSpPr bwMode="auto">
          <a:xfrm>
            <a:off x="5105400" y="3962400"/>
            <a:ext cx="2057400" cy="1006475"/>
            <a:chOff x="3648" y="2832"/>
            <a:chExt cx="1296" cy="634"/>
          </a:xfrm>
        </p:grpSpPr>
        <p:grpSp>
          <p:nvGrpSpPr>
            <p:cNvPr id="7211" name="Group 55"/>
            <p:cNvGrpSpPr>
              <a:grpSpLocks/>
            </p:cNvGrpSpPr>
            <p:nvPr/>
          </p:nvGrpSpPr>
          <p:grpSpPr bwMode="auto">
            <a:xfrm>
              <a:off x="3648" y="2832"/>
              <a:ext cx="696" cy="634"/>
              <a:chOff x="2520" y="3091"/>
              <a:chExt cx="696" cy="634"/>
            </a:xfrm>
          </p:grpSpPr>
          <p:sp>
            <p:nvSpPr>
              <p:cNvPr id="24632" name="Text Box 56"/>
              <p:cNvSpPr txBox="1">
                <a:spLocks noChangeArrowheads="1"/>
              </p:cNvSpPr>
              <p:nvPr/>
            </p:nvSpPr>
            <p:spPr bwMode="auto">
              <a:xfrm>
                <a:off x="2640" y="3360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7219" name="Group 57"/>
              <p:cNvGrpSpPr>
                <a:grpSpLocks/>
              </p:cNvGrpSpPr>
              <p:nvPr/>
            </p:nvGrpSpPr>
            <p:grpSpPr bwMode="auto">
              <a:xfrm>
                <a:off x="2832" y="3168"/>
                <a:ext cx="384" cy="442"/>
                <a:chOff x="2832" y="1776"/>
                <a:chExt cx="384" cy="442"/>
              </a:xfrm>
            </p:grpSpPr>
            <p:sp>
              <p:nvSpPr>
                <p:cNvPr id="24634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2832" y="177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7224" name="Line 59"/>
                <p:cNvSpPr>
                  <a:spLocks noChangeShapeType="1"/>
                </p:cNvSpPr>
                <p:nvPr/>
              </p:nvSpPr>
              <p:spPr bwMode="auto">
                <a:xfrm>
                  <a:off x="2928" y="19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36" name="Text Box 60"/>
              <p:cNvSpPr txBox="1">
                <a:spLocks noChangeArrowheads="1"/>
              </p:cNvSpPr>
              <p:nvPr/>
            </p:nvSpPr>
            <p:spPr bwMode="auto">
              <a:xfrm>
                <a:off x="2640" y="3091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21" name="Freeform 61"/>
              <p:cNvSpPr>
                <a:spLocks/>
              </p:cNvSpPr>
              <p:nvPr/>
            </p:nvSpPr>
            <p:spPr bwMode="auto">
              <a:xfrm>
                <a:off x="2728" y="3424"/>
                <a:ext cx="208" cy="1"/>
              </a:xfrm>
              <a:custGeom>
                <a:avLst/>
                <a:gdLst>
                  <a:gd name="T0" fmla="*/ 0 w 208"/>
                  <a:gd name="T1" fmla="*/ 0 h 1"/>
                  <a:gd name="T2" fmla="*/ 208 w 208"/>
                  <a:gd name="T3" fmla="*/ 0 h 1"/>
                  <a:gd name="T4" fmla="*/ 0 60000 65536"/>
                  <a:gd name="T5" fmla="*/ 0 60000 65536"/>
                  <a:gd name="T6" fmla="*/ 0 w 208"/>
                  <a:gd name="T7" fmla="*/ 0 h 1"/>
                  <a:gd name="T8" fmla="*/ 208 w 20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8" h="1">
                    <a:moveTo>
                      <a:pt x="0" y="0"/>
                    </a:moveTo>
                    <a:lnTo>
                      <a:pt x="208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22" name="Freeform 62"/>
              <p:cNvSpPr>
                <a:spLocks/>
              </p:cNvSpPr>
              <p:nvPr/>
            </p:nvSpPr>
            <p:spPr bwMode="auto">
              <a:xfrm>
                <a:off x="2520" y="3424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212" name="Group 63"/>
            <p:cNvGrpSpPr>
              <a:grpSpLocks/>
            </p:cNvGrpSpPr>
            <p:nvPr/>
          </p:nvGrpSpPr>
          <p:grpSpPr bwMode="auto">
            <a:xfrm>
              <a:off x="4560" y="2918"/>
              <a:ext cx="384" cy="442"/>
              <a:chOff x="2832" y="1776"/>
              <a:chExt cx="384" cy="442"/>
            </a:xfrm>
          </p:grpSpPr>
          <p:sp>
            <p:nvSpPr>
              <p:cNvPr id="24640" name="Text Box 64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17" name="Line 65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213" name="Group 66"/>
            <p:cNvGrpSpPr>
              <a:grpSpLocks/>
            </p:cNvGrpSpPr>
            <p:nvPr/>
          </p:nvGrpSpPr>
          <p:grpSpPr bwMode="auto">
            <a:xfrm>
              <a:off x="4416" y="3024"/>
              <a:ext cx="97" cy="240"/>
              <a:chOff x="4416" y="3024"/>
              <a:chExt cx="97" cy="240"/>
            </a:xfrm>
          </p:grpSpPr>
          <p:sp>
            <p:nvSpPr>
              <p:cNvPr id="7214" name="Line 67"/>
              <p:cNvSpPr>
                <a:spLocks noChangeShapeType="1"/>
              </p:cNvSpPr>
              <p:nvPr/>
            </p:nvSpPr>
            <p:spPr bwMode="auto">
              <a:xfrm rot="16200000" flipV="1">
                <a:off x="4297" y="3143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5" name="Line 68"/>
              <p:cNvSpPr>
                <a:spLocks noChangeShapeType="1"/>
              </p:cNvSpPr>
              <p:nvPr/>
            </p:nvSpPr>
            <p:spPr bwMode="auto">
              <a:xfrm rot="5400000">
                <a:off x="4393" y="3143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0" name="Group 69"/>
          <p:cNvGrpSpPr>
            <a:grpSpLocks/>
          </p:cNvGrpSpPr>
          <p:nvPr/>
        </p:nvGrpSpPr>
        <p:grpSpPr bwMode="auto">
          <a:xfrm>
            <a:off x="4800600" y="5089525"/>
            <a:ext cx="3278188" cy="1006475"/>
            <a:chOff x="3503" y="3504"/>
            <a:chExt cx="2065" cy="634"/>
          </a:xfrm>
        </p:grpSpPr>
        <p:grpSp>
          <p:nvGrpSpPr>
            <p:cNvPr id="7185" name="Group 70"/>
            <p:cNvGrpSpPr>
              <a:grpSpLocks/>
            </p:cNvGrpSpPr>
            <p:nvPr/>
          </p:nvGrpSpPr>
          <p:grpSpPr bwMode="auto">
            <a:xfrm>
              <a:off x="3552" y="3504"/>
              <a:ext cx="696" cy="634"/>
              <a:chOff x="2520" y="3091"/>
              <a:chExt cx="696" cy="634"/>
            </a:xfrm>
          </p:grpSpPr>
          <p:sp>
            <p:nvSpPr>
              <p:cNvPr id="24647" name="Text Box 71"/>
              <p:cNvSpPr txBox="1">
                <a:spLocks noChangeArrowheads="1"/>
              </p:cNvSpPr>
              <p:nvPr/>
            </p:nvSpPr>
            <p:spPr bwMode="auto">
              <a:xfrm>
                <a:off x="2640" y="3360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7205" name="Group 72"/>
              <p:cNvGrpSpPr>
                <a:grpSpLocks/>
              </p:cNvGrpSpPr>
              <p:nvPr/>
            </p:nvGrpSpPr>
            <p:grpSpPr bwMode="auto">
              <a:xfrm>
                <a:off x="2832" y="3168"/>
                <a:ext cx="384" cy="442"/>
                <a:chOff x="2832" y="1776"/>
                <a:chExt cx="384" cy="442"/>
              </a:xfrm>
            </p:grpSpPr>
            <p:sp>
              <p:nvSpPr>
                <p:cNvPr id="24649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2832" y="177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7210" name="Line 74"/>
                <p:cNvSpPr>
                  <a:spLocks noChangeShapeType="1"/>
                </p:cNvSpPr>
                <p:nvPr/>
              </p:nvSpPr>
              <p:spPr bwMode="auto">
                <a:xfrm>
                  <a:off x="2928" y="19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51" name="Text Box 75"/>
              <p:cNvSpPr txBox="1">
                <a:spLocks noChangeArrowheads="1"/>
              </p:cNvSpPr>
              <p:nvPr/>
            </p:nvSpPr>
            <p:spPr bwMode="auto">
              <a:xfrm>
                <a:off x="2640" y="3091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07" name="Freeform 76"/>
              <p:cNvSpPr>
                <a:spLocks/>
              </p:cNvSpPr>
              <p:nvPr/>
            </p:nvSpPr>
            <p:spPr bwMode="auto">
              <a:xfrm>
                <a:off x="2728" y="3424"/>
                <a:ext cx="208" cy="1"/>
              </a:xfrm>
              <a:custGeom>
                <a:avLst/>
                <a:gdLst>
                  <a:gd name="T0" fmla="*/ 0 w 208"/>
                  <a:gd name="T1" fmla="*/ 0 h 1"/>
                  <a:gd name="T2" fmla="*/ 208 w 208"/>
                  <a:gd name="T3" fmla="*/ 0 h 1"/>
                  <a:gd name="T4" fmla="*/ 0 60000 65536"/>
                  <a:gd name="T5" fmla="*/ 0 60000 65536"/>
                  <a:gd name="T6" fmla="*/ 0 w 208"/>
                  <a:gd name="T7" fmla="*/ 0 h 1"/>
                  <a:gd name="T8" fmla="*/ 208 w 20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8" h="1">
                    <a:moveTo>
                      <a:pt x="0" y="0"/>
                    </a:moveTo>
                    <a:lnTo>
                      <a:pt x="208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8" name="Freeform 77"/>
              <p:cNvSpPr>
                <a:spLocks/>
              </p:cNvSpPr>
              <p:nvPr/>
            </p:nvSpPr>
            <p:spPr bwMode="auto">
              <a:xfrm>
                <a:off x="2520" y="3424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86" name="Freeform 78"/>
            <p:cNvSpPr>
              <a:spLocks/>
            </p:cNvSpPr>
            <p:nvPr/>
          </p:nvSpPr>
          <p:spPr bwMode="auto">
            <a:xfrm>
              <a:off x="3503" y="3632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7" name="Freeform 79"/>
            <p:cNvSpPr>
              <a:spLocks/>
            </p:cNvSpPr>
            <p:nvPr/>
          </p:nvSpPr>
          <p:spPr bwMode="auto">
            <a:xfrm>
              <a:off x="4224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7188" name="Group 80"/>
            <p:cNvGrpSpPr>
              <a:grpSpLocks/>
            </p:cNvGrpSpPr>
            <p:nvPr/>
          </p:nvGrpSpPr>
          <p:grpSpPr bwMode="auto">
            <a:xfrm>
              <a:off x="5184" y="3581"/>
              <a:ext cx="384" cy="442"/>
              <a:chOff x="2832" y="1776"/>
              <a:chExt cx="384" cy="442"/>
            </a:xfrm>
          </p:grpSpPr>
          <p:sp>
            <p:nvSpPr>
              <p:cNvPr id="24657" name="Text Box 81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03" name="Line 82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189" name="Group 83"/>
            <p:cNvGrpSpPr>
              <a:grpSpLocks/>
            </p:cNvGrpSpPr>
            <p:nvPr/>
          </p:nvGrpSpPr>
          <p:grpSpPr bwMode="auto">
            <a:xfrm>
              <a:off x="4608" y="3504"/>
              <a:ext cx="480" cy="634"/>
              <a:chOff x="4560" y="3504"/>
              <a:chExt cx="480" cy="634"/>
            </a:xfrm>
          </p:grpSpPr>
          <p:grpSp>
            <p:nvGrpSpPr>
              <p:cNvPr id="7197" name="Group 84"/>
              <p:cNvGrpSpPr>
                <a:grpSpLocks/>
              </p:cNvGrpSpPr>
              <p:nvPr/>
            </p:nvGrpSpPr>
            <p:grpSpPr bwMode="auto">
              <a:xfrm>
                <a:off x="4656" y="3504"/>
                <a:ext cx="384" cy="634"/>
                <a:chOff x="4680" y="3504"/>
                <a:chExt cx="384" cy="634"/>
              </a:xfrm>
            </p:grpSpPr>
            <p:sp>
              <p:nvSpPr>
                <p:cNvPr id="24661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4680" y="3773"/>
                  <a:ext cx="384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2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2</a:t>
                  </a:r>
                  <a:endParaRPr lang="ru-RU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62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4680" y="3504"/>
                  <a:ext cx="384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2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1</a:t>
                  </a:r>
                  <a:endParaRPr lang="ru-RU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7201" name="Freeform 87"/>
                <p:cNvSpPr>
                  <a:spLocks/>
                </p:cNvSpPr>
                <p:nvPr/>
              </p:nvSpPr>
              <p:spPr bwMode="auto">
                <a:xfrm>
                  <a:off x="4768" y="3837"/>
                  <a:ext cx="208" cy="1"/>
                </a:xfrm>
                <a:custGeom>
                  <a:avLst/>
                  <a:gdLst>
                    <a:gd name="T0" fmla="*/ 0 w 208"/>
                    <a:gd name="T1" fmla="*/ 0 h 1"/>
                    <a:gd name="T2" fmla="*/ 208 w 208"/>
                    <a:gd name="T3" fmla="*/ 0 h 1"/>
                    <a:gd name="T4" fmla="*/ 0 60000 65536"/>
                    <a:gd name="T5" fmla="*/ 0 60000 65536"/>
                    <a:gd name="T6" fmla="*/ 0 w 208"/>
                    <a:gd name="T7" fmla="*/ 0 h 1"/>
                    <a:gd name="T8" fmla="*/ 208 w 208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08" h="1">
                      <a:moveTo>
                        <a:pt x="0" y="0"/>
                      </a:moveTo>
                      <a:lnTo>
                        <a:pt x="208" y="0"/>
                      </a:ln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7198" name="Freeform 88"/>
              <p:cNvSpPr>
                <a:spLocks/>
              </p:cNvSpPr>
              <p:nvPr/>
            </p:nvSpPr>
            <p:spPr bwMode="auto">
              <a:xfrm>
                <a:off x="4560" y="3837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190" name="Group 89"/>
            <p:cNvGrpSpPr>
              <a:grpSpLocks/>
            </p:cNvGrpSpPr>
            <p:nvPr/>
          </p:nvGrpSpPr>
          <p:grpSpPr bwMode="auto">
            <a:xfrm>
              <a:off x="5232" y="3696"/>
              <a:ext cx="297" cy="288"/>
              <a:chOff x="5184" y="2064"/>
              <a:chExt cx="297" cy="288"/>
            </a:xfrm>
          </p:grpSpPr>
          <p:sp>
            <p:nvSpPr>
              <p:cNvPr id="7195" name="Freeform 90"/>
              <p:cNvSpPr>
                <a:spLocks/>
              </p:cNvSpPr>
              <p:nvPr/>
            </p:nvSpPr>
            <p:spPr bwMode="auto">
              <a:xfrm>
                <a:off x="5472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6" name="Freeform 91"/>
              <p:cNvSpPr>
                <a:spLocks/>
              </p:cNvSpPr>
              <p:nvPr/>
            </p:nvSpPr>
            <p:spPr bwMode="auto">
              <a:xfrm>
                <a:off x="5184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 type="none" w="med" len="med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91" name="Oval 92"/>
            <p:cNvSpPr>
              <a:spLocks noChangeArrowheads="1"/>
            </p:cNvSpPr>
            <p:nvPr/>
          </p:nvSpPr>
          <p:spPr bwMode="auto">
            <a:xfrm>
              <a:off x="5088" y="3792"/>
              <a:ext cx="48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69" name="Text Box 93"/>
            <p:cNvSpPr txBox="1">
              <a:spLocks noChangeArrowheads="1"/>
            </p:cNvSpPr>
            <p:nvPr/>
          </p:nvSpPr>
          <p:spPr bwMode="auto">
            <a:xfrm>
              <a:off x="4080" y="3600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193" name="Freeform 94"/>
            <p:cNvSpPr>
              <a:spLocks/>
            </p:cNvSpPr>
            <p:nvPr/>
          </p:nvSpPr>
          <p:spPr bwMode="auto">
            <a:xfrm>
              <a:off x="4559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4" name="Freeform 95"/>
            <p:cNvSpPr>
              <a:spLocks/>
            </p:cNvSpPr>
            <p:nvPr/>
          </p:nvSpPr>
          <p:spPr bwMode="auto">
            <a:xfrm>
              <a:off x="5040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47769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0.16597 0.0463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99" y="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8" grpId="1" animBg="1"/>
      <p:bldP spid="24579" grpId="0" animBg="1"/>
      <p:bldP spid="24579" grpId="1" animBg="1"/>
      <p:bldP spid="24580" grpId="0" animBg="1"/>
      <p:bldP spid="24591" grpId="0" animBg="1"/>
      <p:bldP spid="24621" grpId="0" animBg="1"/>
      <p:bldP spid="2462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438400" y="228600"/>
            <a:ext cx="632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Умножение вектора на число.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57200" y="5486400"/>
            <a:ext cx="838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>
                <a:cs typeface="Arial" charset="0"/>
              </a:rPr>
              <a:t>Произведение любого вектора на число нуль есть нулевой вектор.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352800" y="5715000"/>
            <a:ext cx="2209800" cy="762000"/>
            <a:chOff x="2304" y="1872"/>
            <a:chExt cx="1392" cy="480"/>
          </a:xfrm>
        </p:grpSpPr>
        <p:grpSp>
          <p:nvGrpSpPr>
            <p:cNvPr id="8255" name="Group 5"/>
            <p:cNvGrpSpPr>
              <a:grpSpLocks/>
            </p:cNvGrpSpPr>
            <p:nvPr/>
          </p:nvGrpSpPr>
          <p:grpSpPr bwMode="auto">
            <a:xfrm>
              <a:off x="3168" y="1872"/>
              <a:ext cx="528" cy="442"/>
              <a:chOff x="3456" y="336"/>
              <a:chExt cx="528" cy="442"/>
            </a:xfrm>
          </p:grpSpPr>
          <p:sp>
            <p:nvSpPr>
              <p:cNvPr id="28678" name="Text Box 6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o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63" name="Freeform 7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56" name="Group 8"/>
            <p:cNvGrpSpPr>
              <a:grpSpLocks/>
            </p:cNvGrpSpPr>
            <p:nvPr/>
          </p:nvGrpSpPr>
          <p:grpSpPr bwMode="auto">
            <a:xfrm>
              <a:off x="2592" y="1872"/>
              <a:ext cx="528" cy="442"/>
              <a:chOff x="3456" y="336"/>
              <a:chExt cx="528" cy="442"/>
            </a:xfrm>
          </p:grpSpPr>
          <p:sp>
            <p:nvSpPr>
              <p:cNvPr id="28681" name="Text Box 9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a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61" name="Freeform 10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2304" y="1872"/>
              <a:ext cx="52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 o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8258" name="Oval 12"/>
            <p:cNvSpPr>
              <a:spLocks noChangeArrowheads="1"/>
            </p:cNvSpPr>
            <p:nvPr/>
          </p:nvSpPr>
          <p:spPr bwMode="auto">
            <a:xfrm>
              <a:off x="2784" y="21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2880" y="1910"/>
              <a:ext cx="52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 </a:t>
              </a:r>
              <a:r>
                <a: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457200" y="4495800"/>
            <a:ext cx="838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>
                <a:cs typeface="Arial" charset="0"/>
              </a:rPr>
              <a:t>Произведение нулевого вектора на любое число считается нулевой вектор.</a:t>
            </a: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572000" y="4724400"/>
            <a:ext cx="2209800" cy="762000"/>
            <a:chOff x="2304" y="1872"/>
            <a:chExt cx="1392" cy="480"/>
          </a:xfrm>
        </p:grpSpPr>
        <p:grpSp>
          <p:nvGrpSpPr>
            <p:cNvPr id="8246" name="Group 16"/>
            <p:cNvGrpSpPr>
              <a:grpSpLocks/>
            </p:cNvGrpSpPr>
            <p:nvPr/>
          </p:nvGrpSpPr>
          <p:grpSpPr bwMode="auto">
            <a:xfrm>
              <a:off x="3168" y="1872"/>
              <a:ext cx="528" cy="442"/>
              <a:chOff x="3456" y="336"/>
              <a:chExt cx="528" cy="442"/>
            </a:xfrm>
          </p:grpSpPr>
          <p:sp>
            <p:nvSpPr>
              <p:cNvPr id="28689" name="Text Box 17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o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54" name="Freeform 18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47" name="Group 19"/>
            <p:cNvGrpSpPr>
              <a:grpSpLocks/>
            </p:cNvGrpSpPr>
            <p:nvPr/>
          </p:nvGrpSpPr>
          <p:grpSpPr bwMode="auto">
            <a:xfrm>
              <a:off x="2592" y="1872"/>
              <a:ext cx="528" cy="442"/>
              <a:chOff x="3456" y="336"/>
              <a:chExt cx="528" cy="442"/>
            </a:xfrm>
          </p:grpSpPr>
          <p:sp>
            <p:nvSpPr>
              <p:cNvPr id="28692" name="Text Box 20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o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52" name="Freeform 21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694" name="Text Box 22"/>
            <p:cNvSpPr txBox="1">
              <a:spLocks noChangeArrowheads="1"/>
            </p:cNvSpPr>
            <p:nvPr/>
          </p:nvSpPr>
          <p:spPr bwMode="auto">
            <a:xfrm>
              <a:off x="2304" y="1872"/>
              <a:ext cx="52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 k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8249" name="Oval 23"/>
            <p:cNvSpPr>
              <a:spLocks noChangeArrowheads="1"/>
            </p:cNvSpPr>
            <p:nvPr/>
          </p:nvSpPr>
          <p:spPr bwMode="auto">
            <a:xfrm>
              <a:off x="2784" y="21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6" name="Text Box 24"/>
            <p:cNvSpPr txBox="1">
              <a:spLocks noChangeArrowheads="1"/>
            </p:cNvSpPr>
            <p:nvPr/>
          </p:nvSpPr>
          <p:spPr bwMode="auto">
            <a:xfrm>
              <a:off x="2880" y="1910"/>
              <a:ext cx="52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 </a:t>
              </a:r>
              <a:r>
                <a: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grpSp>
        <p:nvGrpSpPr>
          <p:cNvPr id="8199" name="Group 25"/>
          <p:cNvGrpSpPr>
            <a:grpSpLocks/>
          </p:cNvGrpSpPr>
          <p:nvPr/>
        </p:nvGrpSpPr>
        <p:grpSpPr bwMode="auto">
          <a:xfrm>
            <a:off x="304800" y="746125"/>
            <a:ext cx="3505200" cy="2482850"/>
            <a:chOff x="192" y="470"/>
            <a:chExt cx="2208" cy="1564"/>
          </a:xfrm>
        </p:grpSpPr>
        <p:sp>
          <p:nvSpPr>
            <p:cNvPr id="8235" name="Text Box 26"/>
            <p:cNvSpPr txBox="1">
              <a:spLocks noChangeArrowheads="1"/>
            </p:cNvSpPr>
            <p:nvPr/>
          </p:nvSpPr>
          <p:spPr bwMode="auto">
            <a:xfrm>
              <a:off x="192" y="614"/>
              <a:ext cx="2208" cy="1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400">
                  <a:cs typeface="Arial" charset="0"/>
                </a:rPr>
                <a:t>Для любого числа </a:t>
              </a:r>
              <a:r>
                <a:rPr lang="en-US" sz="2400">
                  <a:cs typeface="Arial" charset="0"/>
                </a:rPr>
                <a:t>    </a:t>
              </a:r>
              <a:r>
                <a:rPr lang="ru-RU" sz="2400">
                  <a:cs typeface="Arial" charset="0"/>
                </a:rPr>
                <a:t>и </a:t>
              </a:r>
            </a:p>
            <a:p>
              <a:pPr eaLnBrk="1" hangingPunct="1"/>
              <a:endParaRPr lang="ru-RU" sz="1600">
                <a:cs typeface="Arial" charset="0"/>
              </a:endParaRPr>
            </a:p>
            <a:p>
              <a:pPr eaLnBrk="1" hangingPunct="1"/>
              <a:r>
                <a:rPr lang="ru-RU" sz="2400">
                  <a:cs typeface="Arial" charset="0"/>
                </a:rPr>
                <a:t>любого вектора </a:t>
              </a:r>
            </a:p>
            <a:p>
              <a:pPr eaLnBrk="1" hangingPunct="1"/>
              <a:endParaRPr lang="ru-RU" sz="1400">
                <a:cs typeface="Arial" charset="0"/>
              </a:endParaRPr>
            </a:p>
            <a:p>
              <a:pPr eaLnBrk="1" hangingPunct="1"/>
              <a:r>
                <a:rPr lang="ru-RU" sz="2400">
                  <a:cs typeface="Arial" charset="0"/>
                </a:rPr>
                <a:t>векторы       и </a:t>
              </a:r>
            </a:p>
            <a:p>
              <a:pPr eaLnBrk="1" hangingPunct="1"/>
              <a:endParaRPr lang="ru-RU" sz="1600" b="1">
                <a:cs typeface="Arial" charset="0"/>
              </a:endParaRPr>
            </a:p>
            <a:p>
              <a:pPr eaLnBrk="1" hangingPunct="1"/>
              <a:r>
                <a:rPr lang="ru-RU" sz="2400">
                  <a:cs typeface="Arial" charset="0"/>
                </a:rPr>
                <a:t>коллинеарны.</a:t>
              </a:r>
            </a:p>
          </p:txBody>
        </p:sp>
        <p:grpSp>
          <p:nvGrpSpPr>
            <p:cNvPr id="8236" name="Group 27"/>
            <p:cNvGrpSpPr>
              <a:grpSpLocks/>
            </p:cNvGrpSpPr>
            <p:nvPr/>
          </p:nvGrpSpPr>
          <p:grpSpPr bwMode="auto">
            <a:xfrm>
              <a:off x="1440" y="864"/>
              <a:ext cx="528" cy="442"/>
              <a:chOff x="3456" y="336"/>
              <a:chExt cx="528" cy="442"/>
            </a:xfrm>
          </p:grpSpPr>
          <p:sp>
            <p:nvSpPr>
              <p:cNvPr id="28700" name="Text Box 28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a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45" name="Freeform 29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702" name="Text Box 30"/>
            <p:cNvSpPr txBox="1">
              <a:spLocks noChangeArrowheads="1"/>
            </p:cNvSpPr>
            <p:nvPr/>
          </p:nvSpPr>
          <p:spPr bwMode="auto">
            <a:xfrm>
              <a:off x="1776" y="470"/>
              <a:ext cx="43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8238" name="Group 31"/>
            <p:cNvGrpSpPr>
              <a:grpSpLocks/>
            </p:cNvGrpSpPr>
            <p:nvPr/>
          </p:nvGrpSpPr>
          <p:grpSpPr bwMode="auto">
            <a:xfrm>
              <a:off x="816" y="1238"/>
              <a:ext cx="528" cy="442"/>
              <a:chOff x="3456" y="336"/>
              <a:chExt cx="528" cy="442"/>
            </a:xfrm>
          </p:grpSpPr>
          <p:sp>
            <p:nvSpPr>
              <p:cNvPr id="28704" name="Text Box 32"/>
              <p:cNvSpPr txBox="1">
                <a:spLocks noChangeArrowheads="1"/>
              </p:cNvSpPr>
              <p:nvPr/>
            </p:nvSpPr>
            <p:spPr bwMode="auto">
              <a:xfrm>
                <a:off x="3456" y="336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a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43" name="Freeform 33"/>
              <p:cNvSpPr>
                <a:spLocks/>
              </p:cNvSpPr>
              <p:nvPr/>
            </p:nvSpPr>
            <p:spPr bwMode="auto">
              <a:xfrm>
                <a:off x="3744" y="48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39" name="Group 34"/>
            <p:cNvGrpSpPr>
              <a:grpSpLocks/>
            </p:cNvGrpSpPr>
            <p:nvPr/>
          </p:nvGrpSpPr>
          <p:grpSpPr bwMode="auto">
            <a:xfrm>
              <a:off x="1344" y="1238"/>
              <a:ext cx="864" cy="442"/>
              <a:chOff x="1056" y="432"/>
              <a:chExt cx="864" cy="442"/>
            </a:xfrm>
          </p:grpSpPr>
          <p:sp>
            <p:nvSpPr>
              <p:cNvPr id="28707" name="Text Box 35"/>
              <p:cNvSpPr txBox="1">
                <a:spLocks noChangeArrowheads="1"/>
              </p:cNvSpPr>
              <p:nvPr/>
            </p:nvSpPr>
            <p:spPr bwMode="auto">
              <a:xfrm>
                <a:off x="1056" y="432"/>
                <a:ext cx="86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ka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41" name="Freeform 36"/>
              <p:cNvSpPr>
                <a:spLocks/>
              </p:cNvSpPr>
              <p:nvPr/>
            </p:nvSpPr>
            <p:spPr bwMode="auto">
              <a:xfrm>
                <a:off x="1503" y="576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200" name="Group 37"/>
          <p:cNvGrpSpPr>
            <a:grpSpLocks/>
          </p:cNvGrpSpPr>
          <p:nvPr/>
        </p:nvGrpSpPr>
        <p:grpSpPr bwMode="auto">
          <a:xfrm>
            <a:off x="4330700" y="1511300"/>
            <a:ext cx="1336675" cy="1066800"/>
            <a:chOff x="528" y="2352"/>
            <a:chExt cx="842" cy="672"/>
          </a:xfrm>
        </p:grpSpPr>
        <p:sp>
          <p:nvSpPr>
            <p:cNvPr id="8231" name="Freeform 38"/>
            <p:cNvSpPr>
              <a:spLocks/>
            </p:cNvSpPr>
            <p:nvPr/>
          </p:nvSpPr>
          <p:spPr bwMode="auto">
            <a:xfrm>
              <a:off x="568" y="2352"/>
              <a:ext cx="802" cy="672"/>
            </a:xfrm>
            <a:custGeom>
              <a:avLst/>
              <a:gdLst>
                <a:gd name="T0" fmla="*/ 802 w 802"/>
                <a:gd name="T1" fmla="*/ 0 h 672"/>
                <a:gd name="T2" fmla="*/ 0 w 802"/>
                <a:gd name="T3" fmla="*/ 672 h 672"/>
                <a:gd name="T4" fmla="*/ 0 60000 65536"/>
                <a:gd name="T5" fmla="*/ 0 60000 65536"/>
                <a:gd name="T6" fmla="*/ 0 w 802"/>
                <a:gd name="T7" fmla="*/ 0 h 672"/>
                <a:gd name="T8" fmla="*/ 802 w 802"/>
                <a:gd name="T9" fmla="*/ 672 h 6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02" h="672">
                  <a:moveTo>
                    <a:pt x="802" y="0"/>
                  </a:moveTo>
                  <a:lnTo>
                    <a:pt x="0" y="672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8232" name="Group 39"/>
            <p:cNvGrpSpPr>
              <a:grpSpLocks/>
            </p:cNvGrpSpPr>
            <p:nvPr/>
          </p:nvGrpSpPr>
          <p:grpSpPr bwMode="auto">
            <a:xfrm>
              <a:off x="528" y="2352"/>
              <a:ext cx="384" cy="442"/>
              <a:chOff x="2832" y="1776"/>
              <a:chExt cx="384" cy="442"/>
            </a:xfrm>
          </p:grpSpPr>
          <p:sp>
            <p:nvSpPr>
              <p:cNvPr id="28712" name="Text Box 40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34" name="Line 41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4" name="Group 42"/>
          <p:cNvGrpSpPr>
            <a:grpSpLocks/>
          </p:cNvGrpSpPr>
          <p:nvPr/>
        </p:nvGrpSpPr>
        <p:grpSpPr bwMode="auto">
          <a:xfrm>
            <a:off x="5562600" y="3124200"/>
            <a:ext cx="1714500" cy="1158875"/>
            <a:chOff x="3696" y="3158"/>
            <a:chExt cx="1080" cy="730"/>
          </a:xfrm>
        </p:grpSpPr>
        <p:sp>
          <p:nvSpPr>
            <p:cNvPr id="8224" name="Freeform 43"/>
            <p:cNvSpPr>
              <a:spLocks/>
            </p:cNvSpPr>
            <p:nvPr/>
          </p:nvSpPr>
          <p:spPr bwMode="auto">
            <a:xfrm flipH="1" flipV="1">
              <a:off x="3936" y="3184"/>
              <a:ext cx="840" cy="704"/>
            </a:xfrm>
            <a:custGeom>
              <a:avLst/>
              <a:gdLst>
                <a:gd name="T0" fmla="*/ 840 w 840"/>
                <a:gd name="T1" fmla="*/ 0 h 704"/>
                <a:gd name="T2" fmla="*/ 0 w 840"/>
                <a:gd name="T3" fmla="*/ 704 h 704"/>
                <a:gd name="T4" fmla="*/ 0 60000 65536"/>
                <a:gd name="T5" fmla="*/ 0 60000 65536"/>
                <a:gd name="T6" fmla="*/ 0 w 840"/>
                <a:gd name="T7" fmla="*/ 0 h 704"/>
                <a:gd name="T8" fmla="*/ 840 w 840"/>
                <a:gd name="T9" fmla="*/ 704 h 70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40" h="704">
                  <a:moveTo>
                    <a:pt x="840" y="0"/>
                  </a:moveTo>
                  <a:lnTo>
                    <a:pt x="0" y="704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8225" name="Group 44"/>
            <p:cNvGrpSpPr>
              <a:grpSpLocks/>
            </p:cNvGrpSpPr>
            <p:nvPr/>
          </p:nvGrpSpPr>
          <p:grpSpPr bwMode="auto">
            <a:xfrm>
              <a:off x="3696" y="3158"/>
              <a:ext cx="816" cy="442"/>
              <a:chOff x="3888" y="2736"/>
              <a:chExt cx="816" cy="442"/>
            </a:xfrm>
          </p:grpSpPr>
          <p:sp>
            <p:nvSpPr>
              <p:cNvPr id="28717" name="Text Box 45"/>
              <p:cNvSpPr txBox="1">
                <a:spLocks noChangeArrowheads="1"/>
              </p:cNvSpPr>
              <p:nvPr/>
            </p:nvSpPr>
            <p:spPr bwMode="auto">
              <a:xfrm>
                <a:off x="3888" y="2841"/>
                <a:ext cx="67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28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-  2</a:t>
                </a:r>
              </a:p>
            </p:txBody>
          </p:sp>
          <p:grpSp>
            <p:nvGrpSpPr>
              <p:cNvPr id="8227" name="Group 46"/>
              <p:cNvGrpSpPr>
                <a:grpSpLocks/>
              </p:cNvGrpSpPr>
              <p:nvPr/>
            </p:nvGrpSpPr>
            <p:grpSpPr bwMode="auto">
              <a:xfrm>
                <a:off x="4320" y="2736"/>
                <a:ext cx="384" cy="442"/>
                <a:chOff x="4368" y="2736"/>
                <a:chExt cx="384" cy="442"/>
              </a:xfrm>
            </p:grpSpPr>
            <p:sp>
              <p:nvSpPr>
                <p:cNvPr id="28719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4368" y="273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8230" name="Freeform 48"/>
                <p:cNvSpPr>
                  <a:spLocks/>
                </p:cNvSpPr>
                <p:nvPr/>
              </p:nvSpPr>
              <p:spPr bwMode="auto">
                <a:xfrm>
                  <a:off x="4512" y="2878"/>
                  <a:ext cx="172" cy="3"/>
                </a:xfrm>
                <a:custGeom>
                  <a:avLst/>
                  <a:gdLst>
                    <a:gd name="T0" fmla="*/ 0 w 172"/>
                    <a:gd name="T1" fmla="*/ 0 h 3"/>
                    <a:gd name="T2" fmla="*/ 172 w 172"/>
                    <a:gd name="T3" fmla="*/ 3 h 3"/>
                    <a:gd name="T4" fmla="*/ 0 60000 65536"/>
                    <a:gd name="T5" fmla="*/ 0 60000 65536"/>
                    <a:gd name="T6" fmla="*/ 0 w 172"/>
                    <a:gd name="T7" fmla="*/ 0 h 3"/>
                    <a:gd name="T8" fmla="*/ 172 w 172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72" h="3">
                      <a:moveTo>
                        <a:pt x="0" y="0"/>
                      </a:moveTo>
                      <a:lnTo>
                        <a:pt x="172" y="3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8228" name="Freeform 49"/>
              <p:cNvSpPr>
                <a:spLocks/>
              </p:cNvSpPr>
              <p:nvPr/>
            </p:nvSpPr>
            <p:spPr bwMode="auto">
              <a:xfrm>
                <a:off x="4138" y="2882"/>
                <a:ext cx="258" cy="220"/>
              </a:xfrm>
              <a:custGeom>
                <a:avLst/>
                <a:gdLst>
                  <a:gd name="T0" fmla="*/ 0 w 258"/>
                  <a:gd name="T1" fmla="*/ 90 h 220"/>
                  <a:gd name="T2" fmla="*/ 30 w 258"/>
                  <a:gd name="T3" fmla="*/ 60 h 220"/>
                  <a:gd name="T4" fmla="*/ 66 w 258"/>
                  <a:gd name="T5" fmla="*/ 220 h 220"/>
                  <a:gd name="T6" fmla="*/ 128 w 258"/>
                  <a:gd name="T7" fmla="*/ 0 h 220"/>
                  <a:gd name="T8" fmla="*/ 258 w 258"/>
                  <a:gd name="T9" fmla="*/ 0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220"/>
                  <a:gd name="T17" fmla="*/ 258 w 2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220">
                    <a:moveTo>
                      <a:pt x="0" y="90"/>
                    </a:moveTo>
                    <a:lnTo>
                      <a:pt x="30" y="60"/>
                    </a:lnTo>
                    <a:lnTo>
                      <a:pt x="66" y="220"/>
                    </a:lnTo>
                    <a:lnTo>
                      <a:pt x="128" y="0"/>
                    </a:lnTo>
                    <a:lnTo>
                      <a:pt x="258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7" name="Group 50"/>
          <p:cNvGrpSpPr>
            <a:grpSpLocks/>
          </p:cNvGrpSpPr>
          <p:nvPr/>
        </p:nvGrpSpPr>
        <p:grpSpPr bwMode="auto">
          <a:xfrm>
            <a:off x="2895600" y="292100"/>
            <a:ext cx="6108700" cy="4254500"/>
            <a:chOff x="1824" y="184"/>
            <a:chExt cx="3848" cy="2680"/>
          </a:xfrm>
        </p:grpSpPr>
        <p:sp>
          <p:nvSpPr>
            <p:cNvPr id="8221" name="Freeform 51"/>
            <p:cNvSpPr>
              <a:spLocks/>
            </p:cNvSpPr>
            <p:nvPr/>
          </p:nvSpPr>
          <p:spPr bwMode="auto">
            <a:xfrm>
              <a:off x="1824" y="528"/>
              <a:ext cx="2256" cy="1880"/>
            </a:xfrm>
            <a:custGeom>
              <a:avLst/>
              <a:gdLst>
                <a:gd name="T0" fmla="*/ 0 w 2256"/>
                <a:gd name="T1" fmla="*/ 1880 h 1880"/>
                <a:gd name="T2" fmla="*/ 2256 w 2256"/>
                <a:gd name="T3" fmla="*/ 0 h 1880"/>
                <a:gd name="T4" fmla="*/ 0 60000 65536"/>
                <a:gd name="T5" fmla="*/ 0 60000 65536"/>
                <a:gd name="T6" fmla="*/ 0 w 2256"/>
                <a:gd name="T7" fmla="*/ 0 h 1880"/>
                <a:gd name="T8" fmla="*/ 2256 w 2256"/>
                <a:gd name="T9" fmla="*/ 1880 h 18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56" h="1880">
                  <a:moveTo>
                    <a:pt x="0" y="1880"/>
                  </a:moveTo>
                  <a:lnTo>
                    <a:pt x="2256" y="0"/>
                  </a:lnTo>
                </a:path>
              </a:pathLst>
            </a:custGeom>
            <a:noFill/>
            <a:ln w="9525">
              <a:solidFill>
                <a:srgbClr val="5F5F5F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2" name="Freeform 52"/>
            <p:cNvSpPr>
              <a:spLocks/>
            </p:cNvSpPr>
            <p:nvPr/>
          </p:nvSpPr>
          <p:spPr bwMode="auto">
            <a:xfrm>
              <a:off x="2248" y="184"/>
              <a:ext cx="3160" cy="2624"/>
            </a:xfrm>
            <a:custGeom>
              <a:avLst/>
              <a:gdLst>
                <a:gd name="T0" fmla="*/ 0 w 3160"/>
                <a:gd name="T1" fmla="*/ 2624 h 2624"/>
                <a:gd name="T2" fmla="*/ 3160 w 3160"/>
                <a:gd name="T3" fmla="*/ 0 h 2624"/>
                <a:gd name="T4" fmla="*/ 0 60000 65536"/>
                <a:gd name="T5" fmla="*/ 0 60000 65536"/>
                <a:gd name="T6" fmla="*/ 0 w 3160"/>
                <a:gd name="T7" fmla="*/ 0 h 2624"/>
                <a:gd name="T8" fmla="*/ 3160 w 3160"/>
                <a:gd name="T9" fmla="*/ 2624 h 26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60" h="2624">
                  <a:moveTo>
                    <a:pt x="0" y="2624"/>
                  </a:moveTo>
                  <a:lnTo>
                    <a:pt x="3160" y="0"/>
                  </a:lnTo>
                </a:path>
              </a:pathLst>
            </a:custGeom>
            <a:noFill/>
            <a:ln w="9525">
              <a:solidFill>
                <a:srgbClr val="5F5F5F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3" name="Freeform 53"/>
            <p:cNvSpPr>
              <a:spLocks/>
            </p:cNvSpPr>
            <p:nvPr/>
          </p:nvSpPr>
          <p:spPr bwMode="auto">
            <a:xfrm>
              <a:off x="3536" y="1088"/>
              <a:ext cx="2136" cy="1776"/>
            </a:xfrm>
            <a:custGeom>
              <a:avLst/>
              <a:gdLst>
                <a:gd name="T0" fmla="*/ 0 w 2136"/>
                <a:gd name="T1" fmla="*/ 1776 h 1776"/>
                <a:gd name="T2" fmla="*/ 2136 w 2136"/>
                <a:gd name="T3" fmla="*/ 0 h 1776"/>
                <a:gd name="T4" fmla="*/ 0 60000 65536"/>
                <a:gd name="T5" fmla="*/ 0 60000 65536"/>
                <a:gd name="T6" fmla="*/ 0 w 2136"/>
                <a:gd name="T7" fmla="*/ 0 h 1776"/>
                <a:gd name="T8" fmla="*/ 2136 w 2136"/>
                <a:gd name="T9" fmla="*/ 1776 h 17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36" h="1776">
                  <a:moveTo>
                    <a:pt x="0" y="1776"/>
                  </a:moveTo>
                  <a:lnTo>
                    <a:pt x="2136" y="0"/>
                  </a:lnTo>
                </a:path>
              </a:pathLst>
            </a:custGeom>
            <a:noFill/>
            <a:ln w="9525">
              <a:solidFill>
                <a:srgbClr val="5F5F5F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Group 54"/>
          <p:cNvGrpSpPr>
            <a:grpSpLocks/>
          </p:cNvGrpSpPr>
          <p:nvPr/>
        </p:nvGrpSpPr>
        <p:grpSpPr bwMode="auto">
          <a:xfrm>
            <a:off x="5867400" y="1143000"/>
            <a:ext cx="1257300" cy="965200"/>
            <a:chOff x="3696" y="720"/>
            <a:chExt cx="792" cy="608"/>
          </a:xfrm>
        </p:grpSpPr>
        <p:sp>
          <p:nvSpPr>
            <p:cNvPr id="8213" name="Freeform 55"/>
            <p:cNvSpPr>
              <a:spLocks/>
            </p:cNvSpPr>
            <p:nvPr/>
          </p:nvSpPr>
          <p:spPr bwMode="auto">
            <a:xfrm>
              <a:off x="4032" y="960"/>
              <a:ext cx="456" cy="368"/>
            </a:xfrm>
            <a:custGeom>
              <a:avLst/>
              <a:gdLst>
                <a:gd name="T0" fmla="*/ 0 w 456"/>
                <a:gd name="T1" fmla="*/ 368 h 368"/>
                <a:gd name="T2" fmla="*/ 456 w 456"/>
                <a:gd name="T3" fmla="*/ 0 h 368"/>
                <a:gd name="T4" fmla="*/ 0 60000 65536"/>
                <a:gd name="T5" fmla="*/ 0 60000 65536"/>
                <a:gd name="T6" fmla="*/ 0 w 456"/>
                <a:gd name="T7" fmla="*/ 0 h 368"/>
                <a:gd name="T8" fmla="*/ 456 w 456"/>
                <a:gd name="T9" fmla="*/ 368 h 3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56" h="368">
                  <a:moveTo>
                    <a:pt x="0" y="368"/>
                  </a:moveTo>
                  <a:lnTo>
                    <a:pt x="456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8214" name="Group 56"/>
            <p:cNvGrpSpPr>
              <a:grpSpLocks/>
            </p:cNvGrpSpPr>
            <p:nvPr/>
          </p:nvGrpSpPr>
          <p:grpSpPr bwMode="auto">
            <a:xfrm>
              <a:off x="3696" y="720"/>
              <a:ext cx="760" cy="528"/>
              <a:chOff x="3896" y="576"/>
              <a:chExt cx="760" cy="528"/>
            </a:xfrm>
          </p:grpSpPr>
          <p:sp>
            <p:nvSpPr>
              <p:cNvPr id="28729" name="Text Box 57"/>
              <p:cNvSpPr txBox="1">
                <a:spLocks noChangeArrowheads="1"/>
              </p:cNvSpPr>
              <p:nvPr/>
            </p:nvSpPr>
            <p:spPr bwMode="auto">
              <a:xfrm>
                <a:off x="3896" y="576"/>
                <a:ext cx="76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-   </a:t>
                </a: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16" name="Freeform 58"/>
              <p:cNvSpPr>
                <a:spLocks/>
              </p:cNvSpPr>
              <p:nvPr/>
            </p:nvSpPr>
            <p:spPr bwMode="auto">
              <a:xfrm>
                <a:off x="4368" y="720"/>
                <a:ext cx="192" cy="1"/>
              </a:xfrm>
              <a:custGeom>
                <a:avLst/>
                <a:gdLst>
                  <a:gd name="T0" fmla="*/ 0 w 192"/>
                  <a:gd name="T1" fmla="*/ 0 h 1"/>
                  <a:gd name="T2" fmla="*/ 192 w 192"/>
                  <a:gd name="T3" fmla="*/ 1 h 1"/>
                  <a:gd name="T4" fmla="*/ 0 60000 65536"/>
                  <a:gd name="T5" fmla="*/ 0 60000 65536"/>
                  <a:gd name="T6" fmla="*/ 0 w 192"/>
                  <a:gd name="T7" fmla="*/ 0 h 1"/>
                  <a:gd name="T8" fmla="*/ 192 w 192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92" h="1">
                    <a:moveTo>
                      <a:pt x="0" y="0"/>
                    </a:moveTo>
                    <a:lnTo>
                      <a:pt x="192" y="1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8217" name="Group 59"/>
              <p:cNvGrpSpPr>
                <a:grpSpLocks/>
              </p:cNvGrpSpPr>
              <p:nvPr/>
            </p:nvGrpSpPr>
            <p:grpSpPr bwMode="auto">
              <a:xfrm>
                <a:off x="4040" y="576"/>
                <a:ext cx="384" cy="528"/>
                <a:chOff x="3888" y="3456"/>
                <a:chExt cx="384" cy="528"/>
              </a:xfrm>
            </p:grpSpPr>
            <p:sp>
              <p:nvSpPr>
                <p:cNvPr id="8218" name="Freeform 60"/>
                <p:cNvSpPr>
                  <a:spLocks/>
                </p:cNvSpPr>
                <p:nvPr/>
              </p:nvSpPr>
              <p:spPr bwMode="auto">
                <a:xfrm>
                  <a:off x="4008" y="3720"/>
                  <a:ext cx="144" cy="1"/>
                </a:xfrm>
                <a:custGeom>
                  <a:avLst/>
                  <a:gdLst>
                    <a:gd name="T0" fmla="*/ 0 w 144"/>
                    <a:gd name="T1" fmla="*/ 0 h 1"/>
                    <a:gd name="T2" fmla="*/ 144 w 144"/>
                    <a:gd name="T3" fmla="*/ 0 h 1"/>
                    <a:gd name="T4" fmla="*/ 0 60000 65536"/>
                    <a:gd name="T5" fmla="*/ 0 60000 65536"/>
                    <a:gd name="T6" fmla="*/ 0 w 144"/>
                    <a:gd name="T7" fmla="*/ 0 h 1"/>
                    <a:gd name="T8" fmla="*/ 144 w 144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44" h="1">
                      <a:moveTo>
                        <a:pt x="0" y="0"/>
                      </a:moveTo>
                      <a:cubicBezTo>
                        <a:pt x="77" y="0"/>
                        <a:pt x="67" y="0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8733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3888" y="3456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28734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3888" y="3696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2</a:t>
                  </a:r>
                </a:p>
              </p:txBody>
            </p:sp>
          </p:grpSp>
        </p:grpSp>
      </p:grpSp>
      <p:grpSp>
        <p:nvGrpSpPr>
          <p:cNvPr id="21" name="Group 63"/>
          <p:cNvGrpSpPr>
            <a:grpSpLocks/>
          </p:cNvGrpSpPr>
          <p:nvPr/>
        </p:nvGrpSpPr>
        <p:grpSpPr bwMode="auto">
          <a:xfrm>
            <a:off x="3886200" y="2590800"/>
            <a:ext cx="1917700" cy="1600200"/>
            <a:chOff x="2488" y="2688"/>
            <a:chExt cx="1208" cy="1008"/>
          </a:xfrm>
        </p:grpSpPr>
        <p:sp>
          <p:nvSpPr>
            <p:cNvPr id="8205" name="Freeform 64"/>
            <p:cNvSpPr>
              <a:spLocks/>
            </p:cNvSpPr>
            <p:nvPr/>
          </p:nvSpPr>
          <p:spPr bwMode="auto">
            <a:xfrm>
              <a:off x="2488" y="2688"/>
              <a:ext cx="1208" cy="1008"/>
            </a:xfrm>
            <a:custGeom>
              <a:avLst/>
              <a:gdLst>
                <a:gd name="T0" fmla="*/ 1208 w 1208"/>
                <a:gd name="T1" fmla="*/ 0 h 1008"/>
                <a:gd name="T2" fmla="*/ 0 w 1208"/>
                <a:gd name="T3" fmla="*/ 1008 h 1008"/>
                <a:gd name="T4" fmla="*/ 0 60000 65536"/>
                <a:gd name="T5" fmla="*/ 0 60000 65536"/>
                <a:gd name="T6" fmla="*/ 0 w 1208"/>
                <a:gd name="T7" fmla="*/ 0 h 1008"/>
                <a:gd name="T8" fmla="*/ 1208 w 1208"/>
                <a:gd name="T9" fmla="*/ 1008 h 100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08" h="1008">
                  <a:moveTo>
                    <a:pt x="1208" y="0"/>
                  </a:moveTo>
                  <a:lnTo>
                    <a:pt x="0" y="1008"/>
                  </a:lnTo>
                </a:path>
              </a:pathLst>
            </a:custGeom>
            <a:noFill/>
            <a:ln w="38100" cmpd="sng">
              <a:solidFill>
                <a:srgbClr val="660066"/>
              </a:solidFill>
              <a:round/>
              <a:headEnd type="triangle" w="med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8206" name="Group 65"/>
            <p:cNvGrpSpPr>
              <a:grpSpLocks/>
            </p:cNvGrpSpPr>
            <p:nvPr/>
          </p:nvGrpSpPr>
          <p:grpSpPr bwMode="auto">
            <a:xfrm>
              <a:off x="2544" y="2832"/>
              <a:ext cx="672" cy="528"/>
              <a:chOff x="2544" y="2832"/>
              <a:chExt cx="672" cy="528"/>
            </a:xfrm>
          </p:grpSpPr>
          <p:sp>
            <p:nvSpPr>
              <p:cNvPr id="28738" name="Text Box 66"/>
              <p:cNvSpPr txBox="1">
                <a:spLocks noChangeArrowheads="1"/>
              </p:cNvSpPr>
              <p:nvPr/>
            </p:nvSpPr>
            <p:spPr bwMode="auto">
              <a:xfrm>
                <a:off x="2544" y="2832"/>
                <a:ext cx="67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36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</a:t>
                </a: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08" name="Line 67"/>
              <p:cNvSpPr>
                <a:spLocks noChangeShapeType="1"/>
              </p:cNvSpPr>
              <p:nvPr/>
            </p:nvSpPr>
            <p:spPr bwMode="auto">
              <a:xfrm>
                <a:off x="2880" y="2976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8209" name="Group 68"/>
              <p:cNvGrpSpPr>
                <a:grpSpLocks/>
              </p:cNvGrpSpPr>
              <p:nvPr/>
            </p:nvGrpSpPr>
            <p:grpSpPr bwMode="auto">
              <a:xfrm>
                <a:off x="2592" y="2832"/>
                <a:ext cx="384" cy="528"/>
                <a:chOff x="3888" y="3456"/>
                <a:chExt cx="384" cy="528"/>
              </a:xfrm>
            </p:grpSpPr>
            <p:sp>
              <p:nvSpPr>
                <p:cNvPr id="8210" name="Freeform 69"/>
                <p:cNvSpPr>
                  <a:spLocks/>
                </p:cNvSpPr>
                <p:nvPr/>
              </p:nvSpPr>
              <p:spPr bwMode="auto">
                <a:xfrm>
                  <a:off x="4008" y="3720"/>
                  <a:ext cx="144" cy="1"/>
                </a:xfrm>
                <a:custGeom>
                  <a:avLst/>
                  <a:gdLst>
                    <a:gd name="T0" fmla="*/ 0 w 144"/>
                    <a:gd name="T1" fmla="*/ 0 h 1"/>
                    <a:gd name="T2" fmla="*/ 144 w 144"/>
                    <a:gd name="T3" fmla="*/ 0 h 1"/>
                    <a:gd name="T4" fmla="*/ 0 60000 65536"/>
                    <a:gd name="T5" fmla="*/ 0 60000 65536"/>
                    <a:gd name="T6" fmla="*/ 0 w 144"/>
                    <a:gd name="T7" fmla="*/ 0 h 1"/>
                    <a:gd name="T8" fmla="*/ 144 w 144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44" h="1">
                      <a:moveTo>
                        <a:pt x="0" y="0"/>
                      </a:moveTo>
                      <a:cubicBezTo>
                        <a:pt x="77" y="0"/>
                        <a:pt x="67" y="0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8742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3888" y="3456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28743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888" y="3696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67633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55638" y="14478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A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9219" name="Freeform 3"/>
          <p:cNvSpPr>
            <a:spLocks/>
          </p:cNvSpPr>
          <p:nvPr/>
        </p:nvSpPr>
        <p:spPr bwMode="auto">
          <a:xfrm>
            <a:off x="1092200" y="1549400"/>
            <a:ext cx="4787900" cy="25400"/>
          </a:xfrm>
          <a:custGeom>
            <a:avLst/>
            <a:gdLst>
              <a:gd name="T0" fmla="*/ 0 w 3016"/>
              <a:gd name="T1" fmla="*/ 40322500 h 16"/>
              <a:gd name="T2" fmla="*/ 2147483647 w 3016"/>
              <a:gd name="T3" fmla="*/ 0 h 16"/>
              <a:gd name="T4" fmla="*/ 0 60000 65536"/>
              <a:gd name="T5" fmla="*/ 0 60000 65536"/>
              <a:gd name="T6" fmla="*/ 0 w 3016"/>
              <a:gd name="T7" fmla="*/ 0 h 16"/>
              <a:gd name="T8" fmla="*/ 3016 w 3016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16" h="16">
                <a:moveTo>
                  <a:pt x="0" y="16"/>
                </a:moveTo>
                <a:lnTo>
                  <a:pt x="3016" y="0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0" name="Freeform 4"/>
          <p:cNvSpPr>
            <a:spLocks/>
          </p:cNvSpPr>
          <p:nvPr/>
        </p:nvSpPr>
        <p:spPr bwMode="auto">
          <a:xfrm>
            <a:off x="1079500" y="2705100"/>
            <a:ext cx="4800600" cy="1588"/>
          </a:xfrm>
          <a:custGeom>
            <a:avLst/>
            <a:gdLst>
              <a:gd name="T0" fmla="*/ 0 w 3024"/>
              <a:gd name="T1" fmla="*/ 0 h 1"/>
              <a:gd name="T2" fmla="*/ 2147483647 w 3024"/>
              <a:gd name="T3" fmla="*/ 0 h 1"/>
              <a:gd name="T4" fmla="*/ 0 60000 65536"/>
              <a:gd name="T5" fmla="*/ 0 60000 65536"/>
              <a:gd name="T6" fmla="*/ 0 w 3024"/>
              <a:gd name="T7" fmla="*/ 0 h 1"/>
              <a:gd name="T8" fmla="*/ 3024 w 302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">
                <a:moveTo>
                  <a:pt x="0" y="0"/>
                </a:moveTo>
                <a:lnTo>
                  <a:pt x="3024" y="0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1" name="Freeform 5"/>
          <p:cNvSpPr>
            <a:spLocks/>
          </p:cNvSpPr>
          <p:nvPr/>
        </p:nvSpPr>
        <p:spPr bwMode="auto">
          <a:xfrm>
            <a:off x="1092200" y="6045200"/>
            <a:ext cx="4800600" cy="25400"/>
          </a:xfrm>
          <a:custGeom>
            <a:avLst/>
            <a:gdLst>
              <a:gd name="T0" fmla="*/ 0 w 3024"/>
              <a:gd name="T1" fmla="*/ 40322500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2" name="Freeform 6"/>
          <p:cNvSpPr>
            <a:spLocks/>
          </p:cNvSpPr>
          <p:nvPr/>
        </p:nvSpPr>
        <p:spPr bwMode="auto">
          <a:xfrm>
            <a:off x="1090613" y="1707356"/>
            <a:ext cx="14287" cy="4443412"/>
          </a:xfrm>
          <a:custGeom>
            <a:avLst/>
            <a:gdLst>
              <a:gd name="T0" fmla="*/ 25514796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3" name="Freeform 7"/>
          <p:cNvSpPr>
            <a:spLocks/>
          </p:cNvSpPr>
          <p:nvPr/>
        </p:nvSpPr>
        <p:spPr bwMode="auto">
          <a:xfrm>
            <a:off x="2243138" y="1585913"/>
            <a:ext cx="14287" cy="4443412"/>
          </a:xfrm>
          <a:custGeom>
            <a:avLst/>
            <a:gdLst>
              <a:gd name="T0" fmla="*/ 25514796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4" name="Freeform 8"/>
          <p:cNvSpPr>
            <a:spLocks/>
          </p:cNvSpPr>
          <p:nvPr/>
        </p:nvSpPr>
        <p:spPr bwMode="auto">
          <a:xfrm>
            <a:off x="3454400" y="1562100"/>
            <a:ext cx="12700" cy="4495800"/>
          </a:xfrm>
          <a:custGeom>
            <a:avLst/>
            <a:gdLst>
              <a:gd name="T0" fmla="*/ 0 w 8"/>
              <a:gd name="T1" fmla="*/ 0 h 2832"/>
              <a:gd name="T2" fmla="*/ 20161250 w 8"/>
              <a:gd name="T3" fmla="*/ 2147483647 h 2832"/>
              <a:gd name="T4" fmla="*/ 0 60000 65536"/>
              <a:gd name="T5" fmla="*/ 0 60000 65536"/>
              <a:gd name="T6" fmla="*/ 0 w 8"/>
              <a:gd name="T7" fmla="*/ 0 h 2832"/>
              <a:gd name="T8" fmla="*/ 8 w 8"/>
              <a:gd name="T9" fmla="*/ 2832 h 28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832">
                <a:moveTo>
                  <a:pt x="0" y="0"/>
                </a:moveTo>
                <a:lnTo>
                  <a:pt x="8" y="2832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5" name="Freeform 9"/>
          <p:cNvSpPr>
            <a:spLocks/>
          </p:cNvSpPr>
          <p:nvPr/>
        </p:nvSpPr>
        <p:spPr bwMode="auto">
          <a:xfrm>
            <a:off x="4673600" y="1574800"/>
            <a:ext cx="1588" cy="4470400"/>
          </a:xfrm>
          <a:custGeom>
            <a:avLst/>
            <a:gdLst>
              <a:gd name="T0" fmla="*/ 0 w 1"/>
              <a:gd name="T1" fmla="*/ 0 h 2816"/>
              <a:gd name="T2" fmla="*/ 0 w 1"/>
              <a:gd name="T3" fmla="*/ 2147483647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0"/>
                </a:moveTo>
                <a:lnTo>
                  <a:pt x="0" y="2816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6" name="Freeform 10"/>
          <p:cNvSpPr>
            <a:spLocks/>
          </p:cNvSpPr>
          <p:nvPr/>
        </p:nvSpPr>
        <p:spPr bwMode="auto">
          <a:xfrm>
            <a:off x="5886450" y="1585913"/>
            <a:ext cx="12700" cy="4443412"/>
          </a:xfrm>
          <a:custGeom>
            <a:avLst/>
            <a:gdLst>
              <a:gd name="T0" fmla="*/ 20161250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1851025" y="153193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B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30353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244975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D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54864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N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09600" y="2620963"/>
            <a:ext cx="519113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M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1792288" y="262096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R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035300" y="2620963"/>
            <a:ext cx="41910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E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217988" y="262096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S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5486400" y="2620963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F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6762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H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860550" y="59578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J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31019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K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311650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L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5553075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Z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609600" y="362743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Q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1752600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V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2994025" y="37115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T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4176713" y="3711575"/>
            <a:ext cx="44291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Y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5445125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U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9246" name="Oval 30"/>
          <p:cNvSpPr>
            <a:spLocks noChangeArrowheads="1"/>
          </p:cNvSpPr>
          <p:nvPr/>
        </p:nvSpPr>
        <p:spPr bwMode="auto">
          <a:xfrm>
            <a:off x="1066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7" name="Oval 31"/>
          <p:cNvSpPr>
            <a:spLocks noChangeArrowheads="1"/>
          </p:cNvSpPr>
          <p:nvPr/>
        </p:nvSpPr>
        <p:spPr bwMode="auto">
          <a:xfrm>
            <a:off x="2209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8" name="Oval 32"/>
          <p:cNvSpPr>
            <a:spLocks noChangeArrowheads="1"/>
          </p:cNvSpPr>
          <p:nvPr/>
        </p:nvSpPr>
        <p:spPr bwMode="auto">
          <a:xfrm>
            <a:off x="34290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9" name="Oval 33"/>
          <p:cNvSpPr>
            <a:spLocks noChangeArrowheads="1"/>
          </p:cNvSpPr>
          <p:nvPr/>
        </p:nvSpPr>
        <p:spPr bwMode="auto">
          <a:xfrm>
            <a:off x="46482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0" name="Oval 34"/>
          <p:cNvSpPr>
            <a:spLocks noChangeArrowheads="1"/>
          </p:cNvSpPr>
          <p:nvPr/>
        </p:nvSpPr>
        <p:spPr bwMode="auto">
          <a:xfrm>
            <a:off x="58674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1" name="Oval 35"/>
          <p:cNvSpPr>
            <a:spLocks noChangeArrowheads="1"/>
          </p:cNvSpPr>
          <p:nvPr/>
        </p:nvSpPr>
        <p:spPr bwMode="auto">
          <a:xfrm>
            <a:off x="58674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2" name="Oval 36"/>
          <p:cNvSpPr>
            <a:spLocks noChangeArrowheads="1"/>
          </p:cNvSpPr>
          <p:nvPr/>
        </p:nvSpPr>
        <p:spPr bwMode="auto">
          <a:xfrm>
            <a:off x="58674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3" name="Oval 37"/>
          <p:cNvSpPr>
            <a:spLocks noChangeArrowheads="1"/>
          </p:cNvSpPr>
          <p:nvPr/>
        </p:nvSpPr>
        <p:spPr bwMode="auto">
          <a:xfrm>
            <a:off x="46482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4" name="Oval 38"/>
          <p:cNvSpPr>
            <a:spLocks noChangeArrowheads="1"/>
          </p:cNvSpPr>
          <p:nvPr/>
        </p:nvSpPr>
        <p:spPr bwMode="auto">
          <a:xfrm>
            <a:off x="46482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5" name="Oval 39"/>
          <p:cNvSpPr>
            <a:spLocks noChangeArrowheads="1"/>
          </p:cNvSpPr>
          <p:nvPr/>
        </p:nvSpPr>
        <p:spPr bwMode="auto">
          <a:xfrm>
            <a:off x="3429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6" name="Oval 40"/>
          <p:cNvSpPr>
            <a:spLocks noChangeArrowheads="1"/>
          </p:cNvSpPr>
          <p:nvPr/>
        </p:nvSpPr>
        <p:spPr bwMode="auto">
          <a:xfrm>
            <a:off x="34290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7" name="Oval 41"/>
          <p:cNvSpPr>
            <a:spLocks noChangeArrowheads="1"/>
          </p:cNvSpPr>
          <p:nvPr/>
        </p:nvSpPr>
        <p:spPr bwMode="auto">
          <a:xfrm>
            <a:off x="2209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8" name="Oval 42"/>
          <p:cNvSpPr>
            <a:spLocks noChangeArrowheads="1"/>
          </p:cNvSpPr>
          <p:nvPr/>
        </p:nvSpPr>
        <p:spPr bwMode="auto">
          <a:xfrm>
            <a:off x="2209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9" name="Oval 43"/>
          <p:cNvSpPr>
            <a:spLocks noChangeArrowheads="1"/>
          </p:cNvSpPr>
          <p:nvPr/>
        </p:nvSpPr>
        <p:spPr bwMode="auto">
          <a:xfrm>
            <a:off x="1066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0" name="Oval 44"/>
          <p:cNvSpPr>
            <a:spLocks noChangeArrowheads="1"/>
          </p:cNvSpPr>
          <p:nvPr/>
        </p:nvSpPr>
        <p:spPr bwMode="auto">
          <a:xfrm>
            <a:off x="1066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1" name="Text Box 45"/>
          <p:cNvSpPr txBox="1">
            <a:spLocks noChangeArrowheads="1"/>
          </p:cNvSpPr>
          <p:nvPr/>
        </p:nvSpPr>
        <p:spPr bwMode="auto">
          <a:xfrm>
            <a:off x="685800" y="304800"/>
            <a:ext cx="807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u="sng" dirty="0" smtClean="0">
                <a:solidFill>
                  <a:srgbClr val="002060"/>
                </a:solidFill>
                <a:cs typeface="Arial" charset="0"/>
              </a:rPr>
              <a:t>Закрепление:</a:t>
            </a:r>
            <a:r>
              <a:rPr lang="ru-RU" sz="2400" dirty="0" smtClean="0">
                <a:solidFill>
                  <a:srgbClr val="002060"/>
                </a:solidFill>
                <a:cs typeface="Arial" charset="0"/>
              </a:rPr>
              <a:t> назовите </a:t>
            </a:r>
            <a:r>
              <a:rPr lang="ru-RU" sz="2400" dirty="0">
                <a:solidFill>
                  <a:srgbClr val="002060"/>
                </a:solidFill>
                <a:cs typeface="Arial" charset="0"/>
              </a:rPr>
              <a:t>вектор, который получится в результате умножения</a:t>
            </a:r>
            <a:r>
              <a:rPr lang="ru-RU" sz="2400" dirty="0">
                <a:solidFill>
                  <a:schemeClr val="tx2"/>
                </a:solidFill>
                <a:cs typeface="Arial" charset="0"/>
              </a:rPr>
              <a:t>.</a:t>
            </a:r>
          </a:p>
        </p:txBody>
      </p:sp>
      <p:sp>
        <p:nvSpPr>
          <p:cNvPr id="30766" name="Freeform 46"/>
          <p:cNvSpPr>
            <a:spLocks/>
          </p:cNvSpPr>
          <p:nvPr/>
        </p:nvSpPr>
        <p:spPr bwMode="auto">
          <a:xfrm>
            <a:off x="2222500" y="4978400"/>
            <a:ext cx="12700" cy="1079500"/>
          </a:xfrm>
          <a:custGeom>
            <a:avLst/>
            <a:gdLst>
              <a:gd name="T0" fmla="*/ 20161250 w 8"/>
              <a:gd name="T1" fmla="*/ 0 h 680"/>
              <a:gd name="T2" fmla="*/ 0 w 8"/>
              <a:gd name="T3" fmla="*/ 1713706250 h 680"/>
              <a:gd name="T4" fmla="*/ 0 60000 65536"/>
              <a:gd name="T5" fmla="*/ 0 60000 65536"/>
              <a:gd name="T6" fmla="*/ 0 w 8"/>
              <a:gd name="T7" fmla="*/ 0 h 680"/>
              <a:gd name="T8" fmla="*/ 8 w 8"/>
              <a:gd name="T9" fmla="*/ 680 h 6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680">
                <a:moveTo>
                  <a:pt x="8" y="0"/>
                </a:moveTo>
                <a:lnTo>
                  <a:pt x="0" y="680"/>
                </a:lnTo>
              </a:path>
            </a:pathLst>
          </a:custGeom>
          <a:noFill/>
          <a:ln w="38100" cmpd="sng">
            <a:solidFill>
              <a:srgbClr val="6600CC"/>
            </a:solidFill>
            <a:round/>
            <a:headEnd type="stealth" w="lg" len="lg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67" name="Freeform 47"/>
          <p:cNvSpPr>
            <a:spLocks/>
          </p:cNvSpPr>
          <p:nvPr/>
        </p:nvSpPr>
        <p:spPr bwMode="auto">
          <a:xfrm>
            <a:off x="3454400" y="2705100"/>
            <a:ext cx="1219200" cy="1041400"/>
          </a:xfrm>
          <a:custGeom>
            <a:avLst/>
            <a:gdLst>
              <a:gd name="T0" fmla="*/ 1935480000 w 768"/>
              <a:gd name="T1" fmla="*/ 1653222500 h 656"/>
              <a:gd name="T2" fmla="*/ 0 w 768"/>
              <a:gd name="T3" fmla="*/ 0 h 656"/>
              <a:gd name="T4" fmla="*/ 0 60000 65536"/>
              <a:gd name="T5" fmla="*/ 0 60000 65536"/>
              <a:gd name="T6" fmla="*/ 0 w 768"/>
              <a:gd name="T7" fmla="*/ 0 h 656"/>
              <a:gd name="T8" fmla="*/ 768 w 768"/>
              <a:gd name="T9" fmla="*/ 656 h 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8" h="656">
                <a:moveTo>
                  <a:pt x="768" y="65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6600CC"/>
            </a:solidFill>
            <a:round/>
            <a:headEnd type="stealth" w="lg" len="lg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68" name="Freeform 48"/>
          <p:cNvSpPr>
            <a:spLocks/>
          </p:cNvSpPr>
          <p:nvPr/>
        </p:nvSpPr>
        <p:spPr bwMode="auto">
          <a:xfrm>
            <a:off x="1117600" y="2717800"/>
            <a:ext cx="3530600" cy="3314700"/>
          </a:xfrm>
          <a:custGeom>
            <a:avLst/>
            <a:gdLst>
              <a:gd name="T0" fmla="*/ 2147483647 w 2224"/>
              <a:gd name="T1" fmla="*/ 2147483647 h 2088"/>
              <a:gd name="T2" fmla="*/ 0 w 2224"/>
              <a:gd name="T3" fmla="*/ 0 h 2088"/>
              <a:gd name="T4" fmla="*/ 0 60000 65536"/>
              <a:gd name="T5" fmla="*/ 0 60000 65536"/>
              <a:gd name="T6" fmla="*/ 0 w 2224"/>
              <a:gd name="T7" fmla="*/ 0 h 2088"/>
              <a:gd name="T8" fmla="*/ 2224 w 2224"/>
              <a:gd name="T9" fmla="*/ 2088 h 20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24" h="2088">
                <a:moveTo>
                  <a:pt x="2224" y="2088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6600CC"/>
            </a:solidFill>
            <a:round/>
            <a:headEnd type="stealth" w="lg" len="lg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65" name="Freeform 49"/>
          <p:cNvSpPr>
            <a:spLocks/>
          </p:cNvSpPr>
          <p:nvPr/>
        </p:nvSpPr>
        <p:spPr bwMode="auto">
          <a:xfrm>
            <a:off x="1092200" y="4914900"/>
            <a:ext cx="4800600" cy="25400"/>
          </a:xfrm>
          <a:custGeom>
            <a:avLst/>
            <a:gdLst>
              <a:gd name="T0" fmla="*/ 0 w 3024"/>
              <a:gd name="T1" fmla="*/ 40322500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70" name="Text Box 50"/>
          <p:cNvSpPr txBox="1">
            <a:spLocks noChangeArrowheads="1"/>
          </p:cNvSpPr>
          <p:nvPr/>
        </p:nvSpPr>
        <p:spPr bwMode="auto">
          <a:xfrm>
            <a:off x="655638" y="471805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I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1" name="Text Box 51"/>
          <p:cNvSpPr txBox="1">
            <a:spLocks noChangeArrowheads="1"/>
          </p:cNvSpPr>
          <p:nvPr/>
        </p:nvSpPr>
        <p:spPr bwMode="auto">
          <a:xfrm>
            <a:off x="1792288" y="4813300"/>
            <a:ext cx="461962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O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2" name="Text Box 52"/>
          <p:cNvSpPr txBox="1">
            <a:spLocks noChangeArrowheads="1"/>
          </p:cNvSpPr>
          <p:nvPr/>
        </p:nvSpPr>
        <p:spPr bwMode="auto">
          <a:xfrm>
            <a:off x="3035300" y="4813300"/>
            <a:ext cx="400050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P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3" name="Text Box 53"/>
          <p:cNvSpPr txBox="1">
            <a:spLocks noChangeArrowheads="1"/>
          </p:cNvSpPr>
          <p:nvPr/>
        </p:nvSpPr>
        <p:spPr bwMode="auto">
          <a:xfrm>
            <a:off x="4217988" y="4813300"/>
            <a:ext cx="439737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X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4" name="Text Box 54"/>
          <p:cNvSpPr txBox="1">
            <a:spLocks noChangeArrowheads="1"/>
          </p:cNvSpPr>
          <p:nvPr/>
        </p:nvSpPr>
        <p:spPr bwMode="auto">
          <a:xfrm>
            <a:off x="5486400" y="4813300"/>
            <a:ext cx="460375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G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9271" name="Oval 55"/>
          <p:cNvSpPr>
            <a:spLocks noChangeArrowheads="1"/>
          </p:cNvSpPr>
          <p:nvPr/>
        </p:nvSpPr>
        <p:spPr bwMode="auto">
          <a:xfrm>
            <a:off x="58674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2" name="Oval 56"/>
          <p:cNvSpPr>
            <a:spLocks noChangeArrowheads="1"/>
          </p:cNvSpPr>
          <p:nvPr/>
        </p:nvSpPr>
        <p:spPr bwMode="auto">
          <a:xfrm>
            <a:off x="46482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3" name="Oval 57"/>
          <p:cNvSpPr>
            <a:spLocks noChangeArrowheads="1"/>
          </p:cNvSpPr>
          <p:nvPr/>
        </p:nvSpPr>
        <p:spPr bwMode="auto">
          <a:xfrm>
            <a:off x="34290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4" name="Oval 58"/>
          <p:cNvSpPr>
            <a:spLocks noChangeArrowheads="1"/>
          </p:cNvSpPr>
          <p:nvPr/>
        </p:nvSpPr>
        <p:spPr bwMode="auto">
          <a:xfrm>
            <a:off x="2209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5" name="Oval 59"/>
          <p:cNvSpPr>
            <a:spLocks noChangeArrowheads="1"/>
          </p:cNvSpPr>
          <p:nvPr/>
        </p:nvSpPr>
        <p:spPr bwMode="auto">
          <a:xfrm>
            <a:off x="1066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6" name="Line 60"/>
          <p:cNvSpPr>
            <a:spLocks noChangeShapeType="1"/>
          </p:cNvSpPr>
          <p:nvPr/>
        </p:nvSpPr>
        <p:spPr bwMode="auto">
          <a:xfrm>
            <a:off x="1123950" y="3765550"/>
            <a:ext cx="477202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77" name="Oval 61"/>
          <p:cNvSpPr>
            <a:spLocks noChangeArrowheads="1"/>
          </p:cNvSpPr>
          <p:nvPr/>
        </p:nvSpPr>
        <p:spPr bwMode="auto">
          <a:xfrm>
            <a:off x="58674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8" name="Oval 62"/>
          <p:cNvSpPr>
            <a:spLocks noChangeArrowheads="1"/>
          </p:cNvSpPr>
          <p:nvPr/>
        </p:nvSpPr>
        <p:spPr bwMode="auto">
          <a:xfrm>
            <a:off x="46482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9" name="Oval 63"/>
          <p:cNvSpPr>
            <a:spLocks noChangeArrowheads="1"/>
          </p:cNvSpPr>
          <p:nvPr/>
        </p:nvSpPr>
        <p:spPr bwMode="auto">
          <a:xfrm>
            <a:off x="34290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80" name="Oval 64"/>
          <p:cNvSpPr>
            <a:spLocks noChangeArrowheads="1"/>
          </p:cNvSpPr>
          <p:nvPr/>
        </p:nvSpPr>
        <p:spPr bwMode="auto">
          <a:xfrm>
            <a:off x="2209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81" name="Oval 65"/>
          <p:cNvSpPr>
            <a:spLocks noChangeArrowheads="1"/>
          </p:cNvSpPr>
          <p:nvPr/>
        </p:nvSpPr>
        <p:spPr bwMode="auto">
          <a:xfrm>
            <a:off x="1066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86" name="Freeform 66"/>
          <p:cNvSpPr>
            <a:spLocks/>
          </p:cNvSpPr>
          <p:nvPr/>
        </p:nvSpPr>
        <p:spPr bwMode="auto">
          <a:xfrm>
            <a:off x="1130300" y="1574800"/>
            <a:ext cx="1104900" cy="1588"/>
          </a:xfrm>
          <a:custGeom>
            <a:avLst/>
            <a:gdLst>
              <a:gd name="T0" fmla="*/ 1754028750 w 696"/>
              <a:gd name="T1" fmla="*/ 0 h 1"/>
              <a:gd name="T2" fmla="*/ 0 w 696"/>
              <a:gd name="T3" fmla="*/ 0 h 1"/>
              <a:gd name="T4" fmla="*/ 0 60000 65536"/>
              <a:gd name="T5" fmla="*/ 0 60000 65536"/>
              <a:gd name="T6" fmla="*/ 0 w 696"/>
              <a:gd name="T7" fmla="*/ 0 h 1"/>
              <a:gd name="T8" fmla="*/ 696 w 6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6" h="1">
                <a:moveTo>
                  <a:pt x="696" y="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6600CC"/>
            </a:solidFill>
            <a:round/>
            <a:headEnd type="stealth" w="lg" len="lg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87" name="Freeform 67"/>
          <p:cNvSpPr>
            <a:spLocks/>
          </p:cNvSpPr>
          <p:nvPr/>
        </p:nvSpPr>
        <p:spPr bwMode="auto">
          <a:xfrm>
            <a:off x="5905500" y="1562100"/>
            <a:ext cx="1588" cy="4470400"/>
          </a:xfrm>
          <a:custGeom>
            <a:avLst/>
            <a:gdLst>
              <a:gd name="T0" fmla="*/ 0 w 1"/>
              <a:gd name="T1" fmla="*/ 2147483647 h 2816"/>
              <a:gd name="T2" fmla="*/ 0 w 1"/>
              <a:gd name="T3" fmla="*/ 0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6600CC"/>
            </a:solidFill>
            <a:round/>
            <a:headEnd type="stealth" w="lg" len="lg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9284" name="Object 68"/>
          <p:cNvGraphicFramePr>
            <a:graphicFrameLocks noChangeAspect="1"/>
          </p:cNvGraphicFramePr>
          <p:nvPr/>
        </p:nvGraphicFramePr>
        <p:xfrm>
          <a:off x="6705600" y="838200"/>
          <a:ext cx="11430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" name="Формула" r:id="rId4" imgW="368140" imgH="253890" progId="Equation.3">
                  <p:embed/>
                </p:oleObj>
              </mc:Choice>
              <mc:Fallback>
                <p:oleObj name="Формула" r:id="rId4" imgW="368140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838200"/>
                        <a:ext cx="11430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9" name="Object 69"/>
          <p:cNvGraphicFramePr>
            <a:graphicFrameLocks noChangeAspect="1"/>
          </p:cNvGraphicFramePr>
          <p:nvPr/>
        </p:nvGraphicFramePr>
        <p:xfrm>
          <a:off x="6686550" y="1612900"/>
          <a:ext cx="11811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Формула" r:id="rId6" imgW="380835" imgH="393529" progId="Equation.3">
                  <p:embed/>
                </p:oleObj>
              </mc:Choice>
              <mc:Fallback>
                <p:oleObj name="Формула" r:id="rId6" imgW="38083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0" y="1612900"/>
                        <a:ext cx="1181100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0" name="Object 70"/>
          <p:cNvGraphicFramePr>
            <a:graphicFrameLocks noChangeAspect="1"/>
          </p:cNvGraphicFramePr>
          <p:nvPr/>
        </p:nvGraphicFramePr>
        <p:xfrm>
          <a:off x="6858000" y="3200400"/>
          <a:ext cx="1023938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Формула" r:id="rId8" imgW="330057" imgH="215806" progId="Equation.3">
                  <p:embed/>
                </p:oleObj>
              </mc:Choice>
              <mc:Fallback>
                <p:oleObj name="Формула" r:id="rId8" imgW="33005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3200400"/>
                        <a:ext cx="1023938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1" name="Object 71"/>
          <p:cNvGraphicFramePr>
            <a:graphicFrameLocks noChangeAspect="1"/>
          </p:cNvGraphicFramePr>
          <p:nvPr/>
        </p:nvGraphicFramePr>
        <p:xfrm>
          <a:off x="6661150" y="4324350"/>
          <a:ext cx="1417638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Формула" r:id="rId10" imgW="457200" imgH="228600" progId="Equation.3">
                  <p:embed/>
                </p:oleObj>
              </mc:Choice>
              <mc:Fallback>
                <p:oleObj name="Формула" r:id="rId10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1150" y="4324350"/>
                        <a:ext cx="1417638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2" name="Object 72"/>
          <p:cNvGraphicFramePr>
            <a:graphicFrameLocks noChangeAspect="1"/>
          </p:cNvGraphicFramePr>
          <p:nvPr/>
        </p:nvGraphicFramePr>
        <p:xfrm>
          <a:off x="6705600" y="5334000"/>
          <a:ext cx="1535113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" name="Формула" r:id="rId12" imgW="495085" imgH="393529" progId="Equation.3">
                  <p:embed/>
                </p:oleObj>
              </mc:Choice>
              <mc:Fallback>
                <p:oleObj name="Формула" r:id="rId12" imgW="49508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334000"/>
                        <a:ext cx="1535113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8111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0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0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6" grpId="0" animBg="1"/>
      <p:bldP spid="30766" grpId="1" animBg="1"/>
      <p:bldP spid="30767" grpId="0" animBg="1"/>
      <p:bldP spid="30767" grpId="1" animBg="1"/>
      <p:bldP spid="30768" grpId="0" animBg="1"/>
      <p:bldP spid="30768" grpId="1" animBg="1"/>
      <p:bldP spid="30786" grpId="0" animBg="1"/>
      <p:bldP spid="30786" grpId="1" animBg="1"/>
      <p:bldP spid="3078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924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>
                <a:cs typeface="Arial" charset="0"/>
              </a:rPr>
              <a:t>Умножение вектора на число обладает следующими основными свойствами.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14607" y="2440056"/>
            <a:ext cx="2362204" cy="701896"/>
            <a:chOff x="2640" y="3312"/>
            <a:chExt cx="1488" cy="442"/>
          </a:xfrm>
        </p:grpSpPr>
        <p:sp>
          <p:nvSpPr>
            <p:cNvPr id="45060" name="Text Box 4"/>
            <p:cNvSpPr txBox="1">
              <a:spLocks noChangeArrowheads="1"/>
            </p:cNvSpPr>
            <p:nvPr/>
          </p:nvSpPr>
          <p:spPr bwMode="auto">
            <a:xfrm>
              <a:off x="2640" y="3312"/>
              <a:ext cx="1488" cy="4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 (l a) </a:t>
              </a:r>
              <a:endParaRPr lang="ru-RU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424" name="Freeform 5"/>
            <p:cNvSpPr>
              <a:spLocks/>
            </p:cNvSpPr>
            <p:nvPr/>
          </p:nvSpPr>
          <p:spPr bwMode="auto">
            <a:xfrm>
              <a:off x="3511" y="3456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066800" y="2438400"/>
            <a:ext cx="2286000" cy="701675"/>
            <a:chOff x="528" y="2688"/>
            <a:chExt cx="1440" cy="442"/>
          </a:xfrm>
        </p:grpSpPr>
        <p:sp>
          <p:nvSpPr>
            <p:cNvPr id="45063" name="Text Box 7"/>
            <p:cNvSpPr txBox="1">
              <a:spLocks noChangeArrowheads="1"/>
            </p:cNvSpPr>
            <p:nvPr/>
          </p:nvSpPr>
          <p:spPr bwMode="auto">
            <a:xfrm>
              <a:off x="528" y="2688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(kl)a =  </a:t>
              </a:r>
              <a:endParaRPr lang="ru-RU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422" name="Freeform 8"/>
            <p:cNvSpPr>
              <a:spLocks/>
            </p:cNvSpPr>
            <p:nvPr/>
          </p:nvSpPr>
          <p:spPr bwMode="auto">
            <a:xfrm>
              <a:off x="1296" y="283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4572000" y="2560637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Сочетательный закон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2971800" y="4419600"/>
            <a:ext cx="579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Первый распределительный закон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14600" y="59436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Второй распределительный закон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990600" y="5029200"/>
            <a:ext cx="3048000" cy="701675"/>
            <a:chOff x="-96" y="3216"/>
            <a:chExt cx="1920" cy="442"/>
          </a:xfrm>
        </p:grpSpPr>
        <p:sp>
          <p:nvSpPr>
            <p:cNvPr id="45069" name="Text Box 13"/>
            <p:cNvSpPr txBox="1">
              <a:spLocks noChangeArrowheads="1"/>
            </p:cNvSpPr>
            <p:nvPr/>
          </p:nvSpPr>
          <p:spPr bwMode="auto">
            <a:xfrm>
              <a:off x="-96" y="3216"/>
              <a:ext cx="192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 (a + b) = </a:t>
              </a:r>
              <a:endParaRPr lang="ru-RU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419" name="Freeform 14"/>
            <p:cNvSpPr>
              <a:spLocks/>
            </p:cNvSpPr>
            <p:nvPr/>
          </p:nvSpPr>
          <p:spPr bwMode="auto">
            <a:xfrm>
              <a:off x="1056" y="3264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20" name="Freeform 15"/>
            <p:cNvSpPr>
              <a:spLocks/>
            </p:cNvSpPr>
            <p:nvPr/>
          </p:nvSpPr>
          <p:spPr bwMode="auto">
            <a:xfrm>
              <a:off x="583" y="3360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352800" y="5029200"/>
            <a:ext cx="2438400" cy="701675"/>
            <a:chOff x="1296" y="3216"/>
            <a:chExt cx="1536" cy="442"/>
          </a:xfrm>
        </p:grpSpPr>
        <p:sp>
          <p:nvSpPr>
            <p:cNvPr id="45073" name="Text Box 17"/>
            <p:cNvSpPr txBox="1">
              <a:spLocks noChangeArrowheads="1"/>
            </p:cNvSpPr>
            <p:nvPr/>
          </p:nvSpPr>
          <p:spPr bwMode="auto">
            <a:xfrm>
              <a:off x="1296" y="3216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 dirty="0" err="1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ka</a:t>
              </a: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+ kb </a:t>
              </a:r>
              <a:endParaRPr lang="ru-RU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416" name="Freeform 18"/>
            <p:cNvSpPr>
              <a:spLocks/>
            </p:cNvSpPr>
            <p:nvPr/>
          </p:nvSpPr>
          <p:spPr bwMode="auto">
            <a:xfrm>
              <a:off x="2400" y="3264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7" name="Freeform 19"/>
            <p:cNvSpPr>
              <a:spLocks/>
            </p:cNvSpPr>
            <p:nvPr/>
          </p:nvSpPr>
          <p:spPr bwMode="auto">
            <a:xfrm>
              <a:off x="1728" y="3360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762000" y="3565525"/>
            <a:ext cx="3048000" cy="701675"/>
            <a:chOff x="-144" y="3648"/>
            <a:chExt cx="1920" cy="442"/>
          </a:xfrm>
        </p:grpSpPr>
        <p:sp>
          <p:nvSpPr>
            <p:cNvPr id="45077" name="Text Box 21"/>
            <p:cNvSpPr txBox="1">
              <a:spLocks noChangeArrowheads="1"/>
            </p:cNvSpPr>
            <p:nvPr/>
          </p:nvSpPr>
          <p:spPr bwMode="auto">
            <a:xfrm>
              <a:off x="-144" y="3648"/>
              <a:ext cx="192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(</a:t>
              </a:r>
              <a:r>
                <a:rPr lang="en-US" sz="4000" b="1" i="1" dirty="0" err="1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k+l</a:t>
              </a: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)a = </a:t>
              </a:r>
              <a:endParaRPr lang="ru-RU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414" name="Freeform 22"/>
            <p:cNvSpPr>
              <a:spLocks/>
            </p:cNvSpPr>
            <p:nvPr/>
          </p:nvSpPr>
          <p:spPr bwMode="auto">
            <a:xfrm>
              <a:off x="912" y="379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2895600" y="3565525"/>
            <a:ext cx="2286000" cy="701675"/>
            <a:chOff x="1200" y="3648"/>
            <a:chExt cx="1440" cy="442"/>
          </a:xfrm>
        </p:grpSpPr>
        <p:sp>
          <p:nvSpPr>
            <p:cNvPr id="45080" name="Text Box 24"/>
            <p:cNvSpPr txBox="1">
              <a:spLocks noChangeArrowheads="1"/>
            </p:cNvSpPr>
            <p:nvPr/>
          </p:nvSpPr>
          <p:spPr bwMode="auto">
            <a:xfrm>
              <a:off x="1200" y="3648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 dirty="0" err="1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ka</a:t>
              </a: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+ la </a:t>
              </a:r>
              <a:endParaRPr lang="ru-RU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411" name="Freeform 25"/>
            <p:cNvSpPr>
              <a:spLocks/>
            </p:cNvSpPr>
            <p:nvPr/>
          </p:nvSpPr>
          <p:spPr bwMode="auto">
            <a:xfrm>
              <a:off x="1632" y="379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2" name="Freeform 26"/>
            <p:cNvSpPr>
              <a:spLocks/>
            </p:cNvSpPr>
            <p:nvPr/>
          </p:nvSpPr>
          <p:spPr bwMode="auto">
            <a:xfrm>
              <a:off x="2263" y="379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457200" y="1066800"/>
            <a:ext cx="8382000" cy="1050925"/>
            <a:chOff x="336" y="1728"/>
            <a:chExt cx="5280" cy="662"/>
          </a:xfrm>
        </p:grpSpPr>
        <p:sp>
          <p:nvSpPr>
            <p:cNvPr id="16400" name="Text Box 28"/>
            <p:cNvSpPr txBox="1">
              <a:spLocks noChangeArrowheads="1"/>
            </p:cNvSpPr>
            <p:nvPr/>
          </p:nvSpPr>
          <p:spPr bwMode="auto">
            <a:xfrm>
              <a:off x="336" y="1872"/>
              <a:ext cx="528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2400">
                  <a:cs typeface="Arial" charset="0"/>
                </a:rPr>
                <a:t>Для любых      ,       и любых чисел</a:t>
              </a:r>
              <a:r>
                <a:rPr lang="en-US" sz="2400">
                  <a:cs typeface="Arial" charset="0"/>
                </a:rPr>
                <a:t>      , </a:t>
              </a:r>
              <a:r>
                <a:rPr lang="ru-RU" sz="2400">
                  <a:cs typeface="Arial" charset="0"/>
                </a:rPr>
                <a:t>    справедливы равенства: </a:t>
              </a:r>
            </a:p>
          </p:txBody>
        </p:sp>
        <p:grpSp>
          <p:nvGrpSpPr>
            <p:cNvPr id="16401" name="Group 29"/>
            <p:cNvGrpSpPr>
              <a:grpSpLocks/>
            </p:cNvGrpSpPr>
            <p:nvPr/>
          </p:nvGrpSpPr>
          <p:grpSpPr bwMode="auto">
            <a:xfrm>
              <a:off x="1392" y="1728"/>
              <a:ext cx="384" cy="442"/>
              <a:chOff x="3792" y="2256"/>
              <a:chExt cx="384" cy="442"/>
            </a:xfrm>
          </p:grpSpPr>
          <p:sp>
            <p:nvSpPr>
              <p:cNvPr id="45086" name="Text Box 30"/>
              <p:cNvSpPr txBox="1">
                <a:spLocks noChangeArrowheads="1"/>
              </p:cNvSpPr>
              <p:nvPr/>
            </p:nvSpPr>
            <p:spPr bwMode="auto">
              <a:xfrm>
                <a:off x="3792" y="225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409" name="Freeform 31"/>
              <p:cNvSpPr>
                <a:spLocks/>
              </p:cNvSpPr>
              <p:nvPr/>
            </p:nvSpPr>
            <p:spPr bwMode="auto">
              <a:xfrm>
                <a:off x="3936" y="2400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402" name="Group 32"/>
            <p:cNvGrpSpPr>
              <a:grpSpLocks/>
            </p:cNvGrpSpPr>
            <p:nvPr/>
          </p:nvGrpSpPr>
          <p:grpSpPr bwMode="auto">
            <a:xfrm>
              <a:off x="1728" y="1728"/>
              <a:ext cx="384" cy="442"/>
              <a:chOff x="4512" y="2256"/>
              <a:chExt cx="384" cy="442"/>
            </a:xfrm>
          </p:grpSpPr>
          <p:sp>
            <p:nvSpPr>
              <p:cNvPr id="16405" name="Freeform 33"/>
              <p:cNvSpPr>
                <a:spLocks/>
              </p:cNvSpPr>
              <p:nvPr/>
            </p:nvSpPr>
            <p:spPr bwMode="auto">
              <a:xfrm>
                <a:off x="4608" y="2304"/>
                <a:ext cx="185" cy="1"/>
              </a:xfrm>
              <a:custGeom>
                <a:avLst/>
                <a:gdLst>
                  <a:gd name="T0" fmla="*/ 0 w 185"/>
                  <a:gd name="T1" fmla="*/ 0 h 1"/>
                  <a:gd name="T2" fmla="*/ 185 w 185"/>
                  <a:gd name="T3" fmla="*/ 0 h 1"/>
                  <a:gd name="T4" fmla="*/ 0 60000 65536"/>
                  <a:gd name="T5" fmla="*/ 0 60000 65536"/>
                  <a:gd name="T6" fmla="*/ 0 w 185"/>
                  <a:gd name="T7" fmla="*/ 0 h 1"/>
                  <a:gd name="T8" fmla="*/ 185 w 18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5" h="1">
                    <a:moveTo>
                      <a:pt x="0" y="0"/>
                    </a:moveTo>
                    <a:lnTo>
                      <a:pt x="185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90" name="Text Box 34"/>
              <p:cNvSpPr txBox="1">
                <a:spLocks noChangeArrowheads="1"/>
              </p:cNvSpPr>
              <p:nvPr/>
            </p:nvSpPr>
            <p:spPr bwMode="auto">
              <a:xfrm>
                <a:off x="4512" y="225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45091" name="Text Box 35"/>
              <p:cNvSpPr txBox="1">
                <a:spLocks noChangeArrowheads="1"/>
              </p:cNvSpPr>
              <p:nvPr/>
            </p:nvSpPr>
            <p:spPr bwMode="auto">
              <a:xfrm>
                <a:off x="4512" y="225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 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45092" name="Text Box 36"/>
            <p:cNvSpPr txBox="1">
              <a:spLocks noChangeArrowheads="1"/>
            </p:cNvSpPr>
            <p:nvPr/>
          </p:nvSpPr>
          <p:spPr bwMode="auto">
            <a:xfrm>
              <a:off x="3504" y="1728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45093" name="Text Box 37"/>
            <p:cNvSpPr txBox="1">
              <a:spLocks noChangeArrowheads="1"/>
            </p:cNvSpPr>
            <p:nvPr/>
          </p:nvSpPr>
          <p:spPr bwMode="auto">
            <a:xfrm>
              <a:off x="3744" y="1728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l </a:t>
              </a:r>
              <a:endParaRPr lang="ru-RU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09600" y="2484437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1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9600" y="3620869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</a:rPr>
              <a:t>2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3510" y="5106988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3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4" name="Freeform 8"/>
          <p:cNvSpPr>
            <a:spLocks/>
          </p:cNvSpPr>
          <p:nvPr/>
        </p:nvSpPr>
        <p:spPr bwMode="auto">
          <a:xfrm>
            <a:off x="3910791" y="2666206"/>
            <a:ext cx="293688" cy="1588"/>
          </a:xfrm>
          <a:custGeom>
            <a:avLst/>
            <a:gdLst>
              <a:gd name="T0" fmla="*/ 0 w 185"/>
              <a:gd name="T1" fmla="*/ 0 h 1"/>
              <a:gd name="T2" fmla="*/ 185 w 185"/>
              <a:gd name="T3" fmla="*/ 0 h 1"/>
              <a:gd name="T4" fmla="*/ 0 60000 65536"/>
              <a:gd name="T5" fmla="*/ 0 60000 65536"/>
              <a:gd name="T6" fmla="*/ 0 w 185"/>
              <a:gd name="T7" fmla="*/ 0 h 1"/>
              <a:gd name="T8" fmla="*/ 185 w 185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5" h="1">
                <a:moveTo>
                  <a:pt x="0" y="0"/>
                </a:moveTo>
                <a:lnTo>
                  <a:pt x="185" y="0"/>
                </a:lnTo>
              </a:path>
            </a:pathLst>
          </a:custGeom>
          <a:noFill/>
          <a:ln w="19050">
            <a:solidFill>
              <a:srgbClr val="00B05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7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5" grpId="0"/>
      <p:bldP spid="45066" grpId="0"/>
      <p:bldP spid="450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5" y="548680"/>
            <a:ext cx="141135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Задача: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рассмотрим куб ABCDA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диагонали которого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пересекаются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точке О. Для каждого из равенств нужно найти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такое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k, чтобы равенства были верными.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videouroki.net/videouroki/conspekty/geom10/36-umnozhieniie-viektora-na-chislo.files/image02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763" y="2060848"/>
            <a:ext cx="5172475" cy="3984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19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33872" y="500954"/>
            <a:ext cx="91641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ABCD -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параллелограмм. Точки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середины сторон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соответственно.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 - произвольная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точка пространства. Выразить: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а)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 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               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  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б)  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через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        </a:t>
            </a:r>
          </a:p>
        </p:txBody>
      </p:sp>
      <p:pic>
        <p:nvPicPr>
          <p:cNvPr id="23" name="Рисунок 22" descr="http://videouroki.net/videouroki/conspekty/geom10/36-umnozhieniie-viektora-na-chislo.files/image04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42" y="1144249"/>
            <a:ext cx="1202162" cy="340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videouroki.net/videouroki/conspekty/geom10/36-umnozhieniie-viektora-na-chislo.files/image042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88" y="1144249"/>
            <a:ext cx="360040" cy="340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http://videouroki.net/videouroki/conspekty/geom10/36-umnozhieniie-viektora-na-chislo.files/image043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24284"/>
            <a:ext cx="1080120" cy="42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 descr="http://videouroki.net/videouroki/conspekty/geom10/36-umnozhieniie-viektora-na-chislo.files/image044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88" y="1424284"/>
            <a:ext cx="360040" cy="42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http://videouroki.net/videouroki/conspekty/geom10/36-umnozhieniie-viektora-na-chislo.files/image045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37" y="2276872"/>
            <a:ext cx="3272254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 descr="http://videouroki.net/videouroki/conspekty/geom10/36-umnozhieniie-viektora-na-chislo.files/image047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959" y="2197608"/>
            <a:ext cx="3632835" cy="249618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395536" y="242088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А)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358301" y="2431841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14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76375" y="260350"/>
            <a:ext cx="5791200" cy="7953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3200" u="sng" dirty="0">
              <a:solidFill>
                <a:schemeClr val="tx1"/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2071688"/>
            <a:ext cx="7467600" cy="4402137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§ 2 (п. 38);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№ 345, № 347, № 349</a:t>
            </a:r>
          </a:p>
        </p:txBody>
      </p:sp>
    </p:spTree>
    <p:extLst>
      <p:ext uri="{BB962C8B-B14F-4D97-AF65-F5344CB8AC3E}">
        <p14:creationId xmlns:p14="http://schemas.microsoft.com/office/powerpoint/2010/main" val="20567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01_rojizaGrustn_simvo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8888" y="4347369"/>
            <a:ext cx="1371600" cy="1371600"/>
          </a:xfrm>
        </p:spPr>
      </p:pic>
      <p:pic>
        <p:nvPicPr>
          <p:cNvPr id="22531" name="Picture 6" descr="01_rojizaVesel_simvol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6833" y="1196752"/>
            <a:ext cx="1371600" cy="1371600"/>
          </a:xfrm>
        </p:spPr>
      </p:pic>
      <p:pic>
        <p:nvPicPr>
          <p:cNvPr id="22532" name="Picture 7" descr="01_rojizaSrdn_simvo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3088" y="2791619"/>
            <a:ext cx="1371600" cy="1371600"/>
          </a:xfrm>
        </p:spPr>
      </p:pic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2428875" y="1773238"/>
            <a:ext cx="5222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У меня все получилось</a:t>
            </a:r>
          </a:p>
        </p:txBody>
      </p:sp>
      <p:sp>
        <p:nvSpPr>
          <p:cNvPr id="22534" name="Rectangle 10"/>
          <p:cNvSpPr>
            <a:spLocks noChangeArrowheads="1"/>
          </p:cNvSpPr>
          <p:nvPr/>
        </p:nvSpPr>
        <p:spPr bwMode="auto">
          <a:xfrm>
            <a:off x="3851275" y="4849813"/>
            <a:ext cx="2305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/>
              <a:t>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22535" name="Rectangle 11"/>
          <p:cNvSpPr>
            <a:spLocks noChangeArrowheads="1"/>
          </p:cNvSpPr>
          <p:nvPr/>
        </p:nvSpPr>
        <p:spPr bwMode="auto">
          <a:xfrm>
            <a:off x="3214688" y="3246438"/>
            <a:ext cx="2478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        Было скучно</a:t>
            </a:r>
          </a:p>
        </p:txBody>
      </p:sp>
      <p:sp>
        <p:nvSpPr>
          <p:cNvPr id="22536" name="Rectangle 13"/>
          <p:cNvSpPr>
            <a:spLocks noChangeArrowheads="1"/>
          </p:cNvSpPr>
          <p:nvPr/>
        </p:nvSpPr>
        <p:spPr bwMode="auto">
          <a:xfrm rot="10800000" flipV="1">
            <a:off x="4357688" y="4754563"/>
            <a:ext cx="5429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Я ожидал лучших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результатов</a:t>
            </a:r>
          </a:p>
        </p:txBody>
      </p:sp>
      <p:sp>
        <p:nvSpPr>
          <p:cNvPr id="22537" name="Прямоугольник 9"/>
          <p:cNvSpPr>
            <a:spLocks noChangeArrowheads="1"/>
          </p:cNvSpPr>
          <p:nvPr/>
        </p:nvSpPr>
        <p:spPr bwMode="auto">
          <a:xfrm>
            <a:off x="755650" y="285750"/>
            <a:ext cx="78581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44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Рефлексия на конец урока.</a:t>
            </a:r>
          </a:p>
        </p:txBody>
      </p:sp>
    </p:spTree>
    <p:extLst>
      <p:ext uri="{BB962C8B-B14F-4D97-AF65-F5344CB8AC3E}">
        <p14:creationId xmlns:p14="http://schemas.microsoft.com/office/powerpoint/2010/main" val="315134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78</TotalTime>
  <Words>363</Words>
  <Application>Microsoft Office PowerPoint</Application>
  <PresentationFormat>Экран (4:3)</PresentationFormat>
  <Paragraphs>153</Paragraphs>
  <Slides>12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Главная</vt:lpstr>
      <vt:lpstr>Формула</vt:lpstr>
      <vt:lpstr>Тема урока:  </vt:lpstr>
      <vt:lpstr>Цели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</dc:title>
  <dc:creator>User</dc:creator>
  <cp:lastModifiedBy>user</cp:lastModifiedBy>
  <cp:revision>24</cp:revision>
  <dcterms:created xsi:type="dcterms:W3CDTF">2016-09-16T07:36:07Z</dcterms:created>
  <dcterms:modified xsi:type="dcterms:W3CDTF">2016-09-29T03:50:09Z</dcterms:modified>
</cp:coreProperties>
</file>